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8" r:id="rId3"/>
    <p:sldId id="259" r:id="rId4"/>
    <p:sldId id="266" r:id="rId5"/>
    <p:sldId id="267" r:id="rId6"/>
    <p:sldId id="268" r:id="rId7"/>
    <p:sldId id="282" r:id="rId8"/>
    <p:sldId id="283" r:id="rId9"/>
    <p:sldId id="269" r:id="rId10"/>
    <p:sldId id="270" r:id="rId11"/>
    <p:sldId id="271" r:id="rId12"/>
    <p:sldId id="272" r:id="rId13"/>
    <p:sldId id="273" r:id="rId14"/>
    <p:sldId id="274" r:id="rId15"/>
    <p:sldId id="275" r:id="rId16"/>
    <p:sldId id="276" r:id="rId17"/>
    <p:sldId id="278" r:id="rId18"/>
    <p:sldId id="277" r:id="rId19"/>
    <p:sldId id="280" r:id="rId20"/>
    <p:sldId id="281" r:id="rId21"/>
    <p:sldId id="279" r:id="rId22"/>
    <p:sldId id="284"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68" autoAdjust="0"/>
    <p:restoredTop sz="94660"/>
  </p:normalViewPr>
  <p:slideViewPr>
    <p:cSldViewPr snapToGrid="0">
      <p:cViewPr varScale="1">
        <p:scale>
          <a:sx n="86" d="100"/>
          <a:sy n="86" d="100"/>
        </p:scale>
        <p:origin x="126"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dirty="0"/>
              <a:pPr/>
              <a:t>4/25/2020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wip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smtClean="0"/>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smtClean="0"/>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C79C5D-2A6F-F04D-97DA-BEF2467B64E4}" type="datetimeFigureOut">
              <a:rPr lang="en-US" dirty="0"/>
              <a:pPr/>
              <a:t>4/25/2020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wip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smtClean="0"/>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smtClean="0"/>
              <a:t>Click to 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4/25/2020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wip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smtClean="0"/>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smtClean="0"/>
              <a:t>Click to edit Master text styles</a:t>
            </a:r>
          </a:p>
        </p:txBody>
      </p:sp>
      <p:sp>
        <p:nvSpPr>
          <p:cNvPr id="2" name="Date Placeholder 1"/>
          <p:cNvSpPr>
            <a:spLocks noGrp="1"/>
          </p:cNvSpPr>
          <p:nvPr>
            <p:ph type="dt" sz="half" idx="10"/>
          </p:nvPr>
        </p:nvSpPr>
        <p:spPr/>
        <p:txBody>
          <a:bodyPr/>
          <a:lstStyle/>
          <a:p>
            <a:fld id="{FBF54567-0DE4-3F47-BF90-CB84690072F9}" type="datetimeFigureOut">
              <a:rPr lang="en-US" dirty="0"/>
              <a:pPr/>
              <a:t>4/25/2020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wip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dirty="0"/>
              <a:pPr/>
              <a:t>4/25/2020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wip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dirty="0"/>
              <a:pPr/>
              <a:t>4/25/2020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dirty="0"/>
              <a:pPr/>
              <a:t>4/25/2020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wip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smtClean="0"/>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4/25/2020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wip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dirty="0"/>
              <a:pPr/>
              <a:t>4/25/2020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wip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dirty="0"/>
              <a:pPr/>
              <a:t>4/25/2020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wip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dirty="0"/>
              <a:pPr/>
              <a:t>4/25/2020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wip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dirty="0"/>
              <a:pPr/>
              <a:t>4/25/2020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wip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smtClean="0"/>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0DF5E60-9974-AC48-9591-99C2BB44B7CF}" type="datetimeFigureOut">
              <a:rPr lang="en-US" dirty="0"/>
              <a:pPr/>
              <a:t>4/25/2020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wip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smtClean="0"/>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smtClean="0"/>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dirty="0"/>
              <a:pPr/>
              <a:t>4/25/2020</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dirty="0"/>
              <a:pPr/>
              <a:t>‹#›</a:t>
            </a:fld>
            <a:endParaRPr lang="en-US" dirty="0"/>
          </a:p>
        </p:txBody>
      </p:sp>
    </p:spTree>
  </p:cSld>
  <p:clrMapOvr>
    <a:masterClrMapping/>
  </p:clrMapOvr>
  <p:transition spd="slow">
    <p:wip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dirty="0"/>
              <a:pPr/>
              <a:t>4/25/2020</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3" r:id="rId9"/>
    <p:sldLayoutId id="2147483657" r:id="rId10"/>
    <p:sldLayoutId id="2147483666" r:id="rId11"/>
    <p:sldLayoutId id="2147483661" r:id="rId12"/>
    <p:sldLayoutId id="2147483658" r:id="rId13"/>
    <p:sldLayoutId id="2147483659" r:id="rId14"/>
  </p:sldLayoutIdLst>
  <p:transition spd="slow">
    <p:wipe/>
  </p:transition>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el.wikipedia.org/wiki/%CE%91%CE%BA%CE%B9%CE%BD%CE%AC%CE%BA%CE%B7%CF%82"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www.youtube.com/watch?v=NzM4mI_De0Y" TargetMode="External"/><Relationship Id="rId2" Type="http://schemas.openxmlformats.org/officeDocument/2006/relationships/hyperlink" Target="https://www.youtube.com/watch?v=bm61Yiu8E5o" TargetMode="Externa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22.xml.rels><?xml version="1.0" encoding="UTF-8" standalone="yes"?>
<Relationships xmlns="http://schemas.openxmlformats.org/package/2006/relationships"><Relationship Id="rId2" Type="http://schemas.openxmlformats.org/officeDocument/2006/relationships/hyperlink" Target="http://ebooks.edu.gr/modules/ebook/show.php/DSDIM-D103/100/809,2954/"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youtube.com/watch?v=bm61Yiu8E5o" TargetMode="External"/><Relationship Id="rId2" Type="http://schemas.openxmlformats.org/officeDocument/2006/relationships/hyperlink" Target="https://www.youtube.com/watch?v=EuevTuPvN54" TargetMode="Externa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31582" y="4538034"/>
            <a:ext cx="10572000" cy="2971051"/>
          </a:xfrm>
        </p:spPr>
        <p:txBody>
          <a:bodyPr/>
          <a:lstStyle/>
          <a:p>
            <a:pPr algn="ctr"/>
            <a:r>
              <a:rPr lang="el-GR" u="sng" dirty="0" smtClean="0"/>
              <a:t>Ο ΠΕΡΣΙΚΟΣ ΚΙΝΔΥΝΟΣ</a:t>
            </a:r>
            <a:r>
              <a:rPr lang="el-GR" dirty="0" smtClean="0"/>
              <a:t/>
            </a:r>
            <a:br>
              <a:rPr lang="el-GR" dirty="0" smtClean="0"/>
            </a:br>
            <a:r>
              <a:rPr lang="el-GR" dirty="0" smtClean="0"/>
              <a:t>Η ΜΑΧΗ ΤΩΝ ΘΕΡΜΟΠΥΛΩΝ</a:t>
            </a:r>
            <a:br>
              <a:rPr lang="el-GR" dirty="0" smtClean="0"/>
            </a:br>
            <a:endParaRPr lang="el-GR" dirty="0"/>
          </a:p>
        </p:txBody>
      </p:sp>
      <p:pic>
        <p:nvPicPr>
          <p:cNvPr id="4" name="Picture 2" descr="H μεγάλη μάχη των Πλαταιών που έσωσε τον ελληνισμό - H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73827" y="259644"/>
            <a:ext cx="6087510" cy="38056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5063706"/>
      </p:ext>
    </p:extLst>
  </p:cSld>
  <p:clrMapOvr>
    <a:masterClrMapping/>
  </p:clrMapOvr>
  <p:transition spd="slow">
    <p:wip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a:bodyPr>
          <a:lstStyle/>
          <a:p>
            <a:pPr marL="0" indent="0">
              <a:buNone/>
            </a:pPr>
            <a:r>
              <a:rPr lang="el-GR" sz="6000" dirty="0" smtClean="0"/>
              <a:t>Κοντό</a:t>
            </a:r>
            <a:endParaRPr lang="el-GR" sz="6000" dirty="0"/>
          </a:p>
        </p:txBody>
      </p:sp>
    </p:spTree>
    <p:extLst>
      <p:ext uri="{BB962C8B-B14F-4D97-AF65-F5344CB8AC3E}">
        <p14:creationId xmlns:p14="http://schemas.microsoft.com/office/powerpoint/2010/main" val="866677065"/>
      </p:ext>
    </p:extLst>
  </p:cSld>
  <p:clrMapOvr>
    <a:masterClrMapping/>
  </p:clrMapOvr>
  <p:transition spd="slow">
    <p:wip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a:bodyPr>
          <a:lstStyle/>
          <a:p>
            <a:pPr marL="0" indent="0">
              <a:buNone/>
            </a:pPr>
            <a:r>
              <a:rPr lang="el-GR" sz="4400" dirty="0" smtClean="0"/>
              <a:t>4. Τι ήταν ο ακινάκης;</a:t>
            </a:r>
            <a:endParaRPr lang="el-GR" sz="4400" dirty="0"/>
          </a:p>
        </p:txBody>
      </p:sp>
    </p:spTree>
    <p:extLst>
      <p:ext uri="{BB962C8B-B14F-4D97-AF65-F5344CB8AC3E}">
        <p14:creationId xmlns:p14="http://schemas.microsoft.com/office/powerpoint/2010/main" val="64899881"/>
      </p:ext>
    </p:extLst>
  </p:cSld>
  <p:clrMapOvr>
    <a:masterClrMapping/>
  </p:clrMapOvr>
  <p:transition spd="slow">
    <p:wip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a:xfrm>
            <a:off x="818712" y="2222287"/>
            <a:ext cx="10554574" cy="4245420"/>
          </a:xfrm>
        </p:spPr>
        <p:txBody>
          <a:bodyPr>
            <a:normAutofit fontScale="92500" lnSpcReduction="10000"/>
          </a:bodyPr>
          <a:lstStyle/>
          <a:p>
            <a:endParaRPr lang="el-GR" sz="6000" dirty="0" smtClean="0"/>
          </a:p>
          <a:p>
            <a:pPr marL="0" indent="0">
              <a:buNone/>
            </a:pPr>
            <a:r>
              <a:rPr lang="el-GR" sz="6000" dirty="0" smtClean="0"/>
              <a:t>Το ξίφος των Περσών</a:t>
            </a:r>
          </a:p>
          <a:p>
            <a:endParaRPr lang="el-GR" dirty="0"/>
          </a:p>
          <a:p>
            <a:pPr marL="0" indent="0">
              <a:buNone/>
            </a:pPr>
            <a:endParaRPr lang="el-GR" dirty="0" smtClean="0"/>
          </a:p>
          <a:p>
            <a:pPr marL="0" indent="0">
              <a:buNone/>
            </a:pPr>
            <a:endParaRPr lang="el-GR" dirty="0" smtClean="0"/>
          </a:p>
          <a:p>
            <a:pPr marL="0" indent="0">
              <a:buNone/>
            </a:pPr>
            <a:endParaRPr lang="el-GR" dirty="0"/>
          </a:p>
          <a:p>
            <a:pPr marL="0" indent="0">
              <a:buNone/>
            </a:pPr>
            <a:r>
              <a:rPr lang="el-GR" dirty="0" smtClean="0"/>
              <a:t>Περισσότερες πληροφορίες μπορείς να βρεις στον πιο κάτω σύνδεσμο</a:t>
            </a:r>
          </a:p>
          <a:p>
            <a:pPr marL="0" indent="0">
              <a:buNone/>
            </a:pPr>
            <a:r>
              <a:rPr lang="en-US" dirty="0">
                <a:hlinkClick r:id="rId2"/>
              </a:rPr>
              <a:t>https://el.wikipedia.org/wiki/%</a:t>
            </a:r>
            <a:r>
              <a:rPr lang="en-US" dirty="0" smtClean="0">
                <a:hlinkClick r:id="rId2"/>
              </a:rPr>
              <a:t>CE%91%CE%BA%CE%B9%CE%BD%CE%AC%CE%BA%CE%B7%CF%82</a:t>
            </a:r>
            <a:r>
              <a:rPr lang="el-GR" dirty="0" smtClean="0"/>
              <a:t> </a:t>
            </a:r>
            <a:endParaRPr lang="el-GR" dirty="0"/>
          </a:p>
        </p:txBody>
      </p:sp>
    </p:spTree>
    <p:extLst>
      <p:ext uri="{BB962C8B-B14F-4D97-AF65-F5344CB8AC3E}">
        <p14:creationId xmlns:p14="http://schemas.microsoft.com/office/powerpoint/2010/main" val="2032954081"/>
      </p:ext>
    </p:extLst>
  </p:cSld>
  <p:clrMapOvr>
    <a:masterClrMapping/>
  </p:clrMapOvr>
  <p:transition spd="slow">
    <p:wip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a:bodyPr>
          <a:lstStyle/>
          <a:p>
            <a:pPr marL="0" indent="0">
              <a:buNone/>
            </a:pPr>
            <a:r>
              <a:rPr lang="el-GR" sz="4400" dirty="0" smtClean="0"/>
              <a:t>5. Από ποιο μέταλλο ήταν </a:t>
            </a:r>
            <a:r>
              <a:rPr lang="el-GR" sz="4400" dirty="0" smtClean="0"/>
              <a:t>φτιαγμένες </a:t>
            </a:r>
            <a:r>
              <a:rPr lang="el-GR" sz="4400" dirty="0" smtClean="0"/>
              <a:t>οι πανοπλίες των Ελλήνων;</a:t>
            </a:r>
            <a:endParaRPr lang="el-GR" sz="4400" dirty="0"/>
          </a:p>
        </p:txBody>
      </p:sp>
    </p:spTree>
    <p:extLst>
      <p:ext uri="{BB962C8B-B14F-4D97-AF65-F5344CB8AC3E}">
        <p14:creationId xmlns:p14="http://schemas.microsoft.com/office/powerpoint/2010/main" val="4235460252"/>
      </p:ext>
    </p:extLst>
  </p:cSld>
  <p:clrMapOvr>
    <a:masterClrMapping/>
  </p:clrMapOvr>
  <p:transition spd="slow">
    <p:wip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a:bodyPr>
          <a:lstStyle/>
          <a:p>
            <a:pPr marL="0" indent="0">
              <a:buNone/>
            </a:pPr>
            <a:r>
              <a:rPr lang="el-GR" sz="6000" dirty="0" smtClean="0"/>
              <a:t>Από χαλκό </a:t>
            </a:r>
            <a:endParaRPr lang="el-GR" sz="6000" dirty="0"/>
          </a:p>
        </p:txBody>
      </p:sp>
    </p:spTree>
    <p:extLst>
      <p:ext uri="{BB962C8B-B14F-4D97-AF65-F5344CB8AC3E}">
        <p14:creationId xmlns:p14="http://schemas.microsoft.com/office/powerpoint/2010/main" val="963160828"/>
      </p:ext>
    </p:extLst>
  </p:cSld>
  <p:clrMapOvr>
    <a:masterClrMapping/>
  </p:clrMapOvr>
  <p:transition spd="slow">
    <p:wip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a:bodyPr>
          <a:lstStyle/>
          <a:p>
            <a:pPr marL="0" indent="0">
              <a:buNone/>
            </a:pPr>
            <a:r>
              <a:rPr lang="el-GR" sz="4400" dirty="0" smtClean="0"/>
              <a:t>6. Το </a:t>
            </a:r>
            <a:r>
              <a:rPr lang="el-GR" sz="4400" dirty="0"/>
              <a:t>δόρυ των </a:t>
            </a:r>
            <a:r>
              <a:rPr lang="el-GR" sz="4400" dirty="0" smtClean="0"/>
              <a:t>Ελλήνων ήταν </a:t>
            </a:r>
            <a:r>
              <a:rPr lang="el-GR" sz="4400" dirty="0"/>
              <a:t>κοντό ή μακρύ;</a:t>
            </a:r>
          </a:p>
          <a:p>
            <a:endParaRPr lang="el-GR" sz="4400" dirty="0"/>
          </a:p>
        </p:txBody>
      </p:sp>
    </p:spTree>
    <p:extLst>
      <p:ext uri="{BB962C8B-B14F-4D97-AF65-F5344CB8AC3E}">
        <p14:creationId xmlns:p14="http://schemas.microsoft.com/office/powerpoint/2010/main" val="2405127488"/>
      </p:ext>
    </p:extLst>
  </p:cSld>
  <p:clrMapOvr>
    <a:masterClrMapping/>
  </p:clrMapOvr>
  <p:transition spd="slow">
    <p:wip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a:bodyPr>
          <a:lstStyle/>
          <a:p>
            <a:pPr marL="0" indent="0">
              <a:buNone/>
            </a:pPr>
            <a:r>
              <a:rPr lang="el-GR" sz="6000" dirty="0" smtClean="0"/>
              <a:t>Μακρύ </a:t>
            </a:r>
            <a:endParaRPr lang="el-GR" sz="6000" dirty="0"/>
          </a:p>
        </p:txBody>
      </p:sp>
    </p:spTree>
    <p:extLst>
      <p:ext uri="{BB962C8B-B14F-4D97-AF65-F5344CB8AC3E}">
        <p14:creationId xmlns:p14="http://schemas.microsoft.com/office/powerpoint/2010/main" val="2945445607"/>
      </p:ext>
    </p:extLst>
  </p:cSld>
  <p:clrMapOvr>
    <a:masterClrMapping/>
  </p:clrMapOvr>
  <p:transition spd="slow">
    <p:wip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a:bodyPr>
          <a:lstStyle/>
          <a:p>
            <a:pPr marL="0" indent="0">
              <a:buNone/>
            </a:pPr>
            <a:r>
              <a:rPr lang="el-GR" sz="4400" dirty="0" smtClean="0"/>
              <a:t>7. Ποια στρατηγική εφάρμοσε ο Λεωνίδας την </a:t>
            </a:r>
            <a:r>
              <a:rPr lang="el-GR" sz="4400" smtClean="0"/>
              <a:t>πρώτη </a:t>
            </a:r>
            <a:r>
              <a:rPr lang="el-GR" sz="4400" smtClean="0"/>
              <a:t>μέρα </a:t>
            </a:r>
            <a:r>
              <a:rPr lang="el-GR" sz="4400" dirty="0" smtClean="0"/>
              <a:t>της μάχης;</a:t>
            </a:r>
            <a:endParaRPr lang="el-GR" sz="4400" dirty="0"/>
          </a:p>
        </p:txBody>
      </p:sp>
    </p:spTree>
    <p:extLst>
      <p:ext uri="{BB962C8B-B14F-4D97-AF65-F5344CB8AC3E}">
        <p14:creationId xmlns:p14="http://schemas.microsoft.com/office/powerpoint/2010/main" val="3249176567"/>
      </p:ext>
    </p:extLst>
  </p:cSld>
  <p:clrMapOvr>
    <a:masterClrMapping/>
  </p:clrMapOvr>
  <p:transition spd="slow">
    <p:wip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a:bodyPr>
          <a:lstStyle/>
          <a:p>
            <a:pPr marL="0" indent="0">
              <a:buNone/>
            </a:pPr>
            <a:r>
              <a:rPr lang="el-GR" sz="6000" dirty="0" smtClean="0"/>
              <a:t>Υποχώρηση και αιφνίδια αντεπίθεση</a:t>
            </a:r>
            <a:endParaRPr lang="el-GR" sz="6000" dirty="0"/>
          </a:p>
        </p:txBody>
      </p:sp>
    </p:spTree>
    <p:extLst>
      <p:ext uri="{BB962C8B-B14F-4D97-AF65-F5344CB8AC3E}">
        <p14:creationId xmlns:p14="http://schemas.microsoft.com/office/powerpoint/2010/main" val="3993154050"/>
      </p:ext>
    </p:extLst>
  </p:cSld>
  <p:clrMapOvr>
    <a:masterClrMapping/>
  </p:clrMapOvr>
  <p:transition spd="slow">
    <p:wip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a:bodyPr>
          <a:lstStyle/>
          <a:p>
            <a:pPr marL="0" indent="0">
              <a:buNone/>
            </a:pPr>
            <a:r>
              <a:rPr lang="el-GR" sz="4400" dirty="0" smtClean="0"/>
              <a:t>8. Πώς λεγόταν ο προδότης;</a:t>
            </a:r>
            <a:endParaRPr lang="el-GR" sz="4400" dirty="0"/>
          </a:p>
        </p:txBody>
      </p:sp>
    </p:spTree>
    <p:extLst>
      <p:ext uri="{BB962C8B-B14F-4D97-AF65-F5344CB8AC3E}">
        <p14:creationId xmlns:p14="http://schemas.microsoft.com/office/powerpoint/2010/main" val="2271593348"/>
      </p:ext>
    </p:extLst>
  </p:cSld>
  <p:clrMapOvr>
    <a:masterClrMapping/>
  </p:clrMapOvr>
  <p:transition spd="slow">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Η ΜΑΧΗ ΤΩΝ ΘΕΡΜΟΠΥΛΩΝ</a:t>
            </a:r>
            <a:endParaRPr lang="el-GR" dirty="0"/>
          </a:p>
        </p:txBody>
      </p:sp>
      <p:sp>
        <p:nvSpPr>
          <p:cNvPr id="3" name="Content Placeholder 2"/>
          <p:cNvSpPr>
            <a:spLocks noGrp="1"/>
          </p:cNvSpPr>
          <p:nvPr>
            <p:ph idx="1"/>
          </p:nvPr>
        </p:nvSpPr>
        <p:spPr>
          <a:xfrm>
            <a:off x="818712" y="2222287"/>
            <a:ext cx="7767727" cy="3636511"/>
          </a:xfrm>
        </p:spPr>
        <p:txBody>
          <a:bodyPr>
            <a:normAutofit fontScale="92500" lnSpcReduction="10000"/>
          </a:bodyPr>
          <a:lstStyle/>
          <a:p>
            <a:r>
              <a:rPr lang="el-GR" dirty="0" smtClean="0"/>
              <a:t>O </a:t>
            </a:r>
            <a:r>
              <a:rPr lang="el-GR" dirty="0"/>
              <a:t>νέος βασιλιάς της Περσίας, o Ξέρξης, άρχισε να ετοιμάζει καινούρια εκστρατεία εναντίον της Ελλάδας. Oι Έλληνες έκαναν σύσκεψη στον Ισθμό της Κορίνθου και αποφάσισαν να αντιμετωπίσουν τους Πέρσες ενωμένοι. Αρχηγοί θα ήταν οι Σπαρτιάτες. Η μεγάλη στρατιά των Περσών ξεκίνησε την άνοιξη του 480 π.Χ. σκορπίζοντας το φόβο σε όλα τα μέρη από όπου περνούσε. Ποτέ ξανά οι άνθρωποι δεν είχαν δει τόσο πολύ στρατό. Oι Πέρσες, αφού πέρασαν τον Ελλήσποντο, κινήθηκαν προς την Ελλάδα</a:t>
            </a:r>
            <a:r>
              <a:rPr lang="el-GR" dirty="0" smtClean="0"/>
              <a:t>.</a:t>
            </a:r>
          </a:p>
          <a:p>
            <a:r>
              <a:rPr lang="el-GR" dirty="0"/>
              <a:t>O ελληνικός στρατός με αρχηγό το βασιλιά της Σπάρτης Λεωνίδα κατευθύνθηκε προς τις Θερμοπύλες. Στο στενό αυτό πέρασμα 7.000 Έλληνες παρατάχθηκαν, για να εμποδίσουν τους Πέρσες. O Ξέρξης, όταν έφτασε στις Θερμοπύλες, ζήτησε από τους Έλληνες να παραδώσουν τα όπλα. Η απάντηση του Λεωνίδα ήταν: «Μολών λαβέ» (έλα να τα πάρεις). Κι η μάχη άρχισε.</a:t>
            </a:r>
          </a:p>
          <a:p>
            <a:endParaRPr lang="el-GR" dirty="0"/>
          </a:p>
        </p:txBody>
      </p:sp>
      <p:pic>
        <p:nvPicPr>
          <p:cNvPr id="2050" name="Picture 2" descr="1. Η εκστρατεία του Ξέρξη"/>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86438" y="2108516"/>
            <a:ext cx="3422883" cy="31233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8560959"/>
      </p:ext>
    </p:extLst>
  </p:cSld>
  <p:clrMapOvr>
    <a:masterClrMapping/>
  </p:clrMapOvr>
  <p:transition spd="slow">
    <p:wip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a:bodyPr>
          <a:lstStyle/>
          <a:p>
            <a:pPr marL="0" indent="0">
              <a:buNone/>
            </a:pPr>
            <a:r>
              <a:rPr lang="el-GR" sz="6000" dirty="0" smtClean="0"/>
              <a:t>Εφιάλτης</a:t>
            </a:r>
            <a:endParaRPr lang="el-GR" sz="6000" dirty="0"/>
          </a:p>
        </p:txBody>
      </p:sp>
    </p:spTree>
    <p:extLst>
      <p:ext uri="{BB962C8B-B14F-4D97-AF65-F5344CB8AC3E}">
        <p14:creationId xmlns:p14="http://schemas.microsoft.com/office/powerpoint/2010/main" val="3313745338"/>
      </p:ext>
    </p:extLst>
  </p:cSld>
  <p:clrMapOvr>
    <a:masterClrMapping/>
  </p:clrMapOvr>
  <p:transition spd="slow">
    <p:wip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7336" y="837480"/>
            <a:ext cx="10571998" cy="970450"/>
          </a:xfrm>
        </p:spPr>
        <p:txBody>
          <a:bodyPr/>
          <a:lstStyle/>
          <a:p>
            <a:r>
              <a:rPr lang="el-GR" dirty="0" smtClean="0"/>
              <a:t>Μπορείς να μάθεις περισσότερα για τη μάχη των Θερμοπυλών παρακολουθώντας τα πιο κάτω βίντεο: </a:t>
            </a:r>
            <a:endParaRPr lang="el-GR" dirty="0"/>
          </a:p>
        </p:txBody>
      </p:sp>
      <p:sp>
        <p:nvSpPr>
          <p:cNvPr id="3" name="Content Placeholder 2"/>
          <p:cNvSpPr>
            <a:spLocks noGrp="1"/>
          </p:cNvSpPr>
          <p:nvPr>
            <p:ph idx="1"/>
          </p:nvPr>
        </p:nvSpPr>
        <p:spPr>
          <a:xfrm>
            <a:off x="606838" y="1162921"/>
            <a:ext cx="10554574" cy="3636511"/>
          </a:xfrm>
        </p:spPr>
        <p:txBody>
          <a:bodyPr/>
          <a:lstStyle/>
          <a:p>
            <a:r>
              <a:rPr lang="en-US" dirty="0" smtClean="0">
                <a:hlinkClick r:id="rId2"/>
              </a:rPr>
              <a:t>https</a:t>
            </a:r>
            <a:r>
              <a:rPr lang="en-US" dirty="0">
                <a:hlinkClick r:id="rId2"/>
              </a:rPr>
              <a:t>://www.youtube.com/watch?v=bm61Yiu8E5o</a:t>
            </a:r>
            <a:r>
              <a:rPr lang="el-GR" dirty="0"/>
              <a:t> </a:t>
            </a:r>
          </a:p>
          <a:p>
            <a:r>
              <a:rPr lang="en-US" dirty="0">
                <a:hlinkClick r:id="rId3"/>
              </a:rPr>
              <a:t>https://www.youtube.com/watch?v=NzM4mI_De0Y</a:t>
            </a:r>
            <a:endParaRPr lang="el-GR" dirty="0"/>
          </a:p>
          <a:p>
            <a:endParaRPr lang="el-GR" dirty="0"/>
          </a:p>
        </p:txBody>
      </p:sp>
      <p:pic>
        <p:nvPicPr>
          <p:cNvPr id="2050" name="Picture 2" descr="Μάχη των Θερμοπυλών - Βικιπαίδεια"/>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88346" y="3239507"/>
            <a:ext cx="5754571" cy="32828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27729666"/>
      </p:ext>
    </p:extLst>
  </p:cSld>
  <p:clrMapOvr>
    <a:masterClrMapping/>
  </p:clrMapOvr>
  <p:transition spd="slow">
    <p:wip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Πηγές </a:t>
            </a:r>
            <a:endParaRPr lang="el-GR" dirty="0"/>
          </a:p>
        </p:txBody>
      </p:sp>
      <p:sp>
        <p:nvSpPr>
          <p:cNvPr id="3" name="Content Placeholder 2"/>
          <p:cNvSpPr>
            <a:spLocks noGrp="1"/>
          </p:cNvSpPr>
          <p:nvPr>
            <p:ph idx="1"/>
          </p:nvPr>
        </p:nvSpPr>
        <p:spPr/>
        <p:txBody>
          <a:bodyPr/>
          <a:lstStyle/>
          <a:p>
            <a:pPr lvl="0"/>
            <a:r>
              <a:rPr lang="el-GR" dirty="0" smtClean="0"/>
              <a:t>Βιβλίο: Στα </a:t>
            </a:r>
            <a:r>
              <a:rPr lang="el-GR" dirty="0"/>
              <a:t>αρχαία </a:t>
            </a:r>
            <a:r>
              <a:rPr lang="el-GR" smtClean="0"/>
              <a:t>χρόνια </a:t>
            </a:r>
          </a:p>
          <a:p>
            <a:pPr lvl="0"/>
            <a:r>
              <a:rPr lang="el-GR" u="sng" smtClean="0">
                <a:hlinkClick r:id="rId2"/>
              </a:rPr>
              <a:t>http</a:t>
            </a:r>
            <a:r>
              <a:rPr lang="el-GR" u="sng" dirty="0">
                <a:hlinkClick r:id="rId2"/>
              </a:rPr>
              <a:t>://ebooks.edu.gr/modules/ebook/show.php/DSDIM-D103/100/809,2954/</a:t>
            </a:r>
            <a:endParaRPr lang="el-GR" dirty="0"/>
          </a:p>
          <a:p>
            <a:pPr marL="0" indent="0">
              <a:buNone/>
            </a:pPr>
            <a:endParaRPr lang="el-GR" u="sng" dirty="0"/>
          </a:p>
          <a:p>
            <a:pPr lvl="0"/>
            <a:endParaRPr lang="el-GR" u="sng" dirty="0" smtClean="0"/>
          </a:p>
          <a:p>
            <a:pPr lvl="0"/>
            <a:endParaRPr lang="el-GR" u="sng" dirty="0"/>
          </a:p>
          <a:p>
            <a:pPr marL="0" lvl="0" indent="0">
              <a:buNone/>
            </a:pPr>
            <a:endParaRPr lang="el-GR" u="sng" dirty="0" smtClean="0"/>
          </a:p>
          <a:p>
            <a:pPr marL="0" lvl="0" indent="0">
              <a:buNone/>
            </a:pPr>
            <a:endParaRPr lang="el-GR" dirty="0"/>
          </a:p>
          <a:p>
            <a:endParaRPr lang="el-GR" dirty="0"/>
          </a:p>
        </p:txBody>
      </p:sp>
    </p:spTree>
    <p:extLst>
      <p:ext uri="{BB962C8B-B14F-4D97-AF65-F5344CB8AC3E}">
        <p14:creationId xmlns:p14="http://schemas.microsoft.com/office/powerpoint/2010/main" val="2406378974"/>
      </p:ext>
    </p:extLst>
  </p:cSld>
  <p:clrMapOvr>
    <a:masterClrMapping/>
  </p:clrMapOvr>
  <p:transition spd="slow">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a:xfrm>
            <a:off x="818712" y="2222287"/>
            <a:ext cx="7544703" cy="4334630"/>
          </a:xfrm>
        </p:spPr>
        <p:txBody>
          <a:bodyPr>
            <a:normAutofit/>
          </a:bodyPr>
          <a:lstStyle/>
          <a:p>
            <a:r>
              <a:rPr lang="el-GR" dirty="0"/>
              <a:t>Oι Πέρσες δεν μπορούσαν στο στενό να πολεμήσουν πολλοί μαζί. Όσοι προσπαθούσαν να περάσουν έπεφταν νεκροί. Από τη δύσκολη αυτή θέση τούς έβγαλε ο Εφιάλτης. Ντόπιος, καθώς ήταν, ήξερε την περιοχή καλά. Oδήγησε τους Πέρσες από το άλλο μέρος του βουνού και τους έφερε πίσω από τους Έλληνες. O Λεωνίδας κατάλαβε ότι θα κυκλωθεί ο στρατός του. Είπε τότε σ' όσους ήθελαν να φύγουν. Έμειναν 700 Θεσπιείς και 300 Σπαρτιάτες. Oι Έλληνες αναγκάστηκαν να δώσουν τη μάχη σε δύο μέτωπα. Και σκοτώθηκαν όλοι. O θάνατός τους όμως έμεινε στην ιστορία ως απόδειξη μεγάλης φιλοπατρίας.</a:t>
            </a:r>
          </a:p>
          <a:p>
            <a:pPr marL="0" indent="0">
              <a:buNone/>
            </a:pPr>
            <a:endParaRPr lang="el-GR" dirty="0"/>
          </a:p>
        </p:txBody>
      </p:sp>
      <p:pic>
        <p:nvPicPr>
          <p:cNvPr id="3074" name="Picture 2" descr="ΤΑ 300 ΣΠΑΡΤΙΑΤΙΚΑ ΤΑΝΚ ΣΤΙΣ ΘΕΡΜΟΠΥΛΕΣ | Apodytiriakias.g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63415" y="2340967"/>
            <a:ext cx="3560414" cy="24130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84696219"/>
      </p:ext>
    </p:extLst>
  </p:cSld>
  <p:clrMapOvr>
    <a:masterClrMapping/>
  </p:clrMapOvr>
  <p:transition spd="slow">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5035" y="915539"/>
            <a:ext cx="10571998" cy="970450"/>
          </a:xfrm>
        </p:spPr>
        <p:txBody>
          <a:bodyPr/>
          <a:lstStyle/>
          <a:p>
            <a:r>
              <a:rPr lang="el-GR" dirty="0" smtClean="0"/>
              <a:t>Να παρακολουθήσετε το πιο κάτω βιντεο και να απαντήσετε τις ερωτήσεις που ακολουθούν.</a:t>
            </a:r>
            <a:endParaRPr lang="el-GR" dirty="0"/>
          </a:p>
        </p:txBody>
      </p:sp>
      <p:sp>
        <p:nvSpPr>
          <p:cNvPr id="3" name="Content Placeholder 2"/>
          <p:cNvSpPr>
            <a:spLocks noGrp="1"/>
          </p:cNvSpPr>
          <p:nvPr>
            <p:ph idx="1"/>
          </p:nvPr>
        </p:nvSpPr>
        <p:spPr>
          <a:xfrm>
            <a:off x="863317" y="1293954"/>
            <a:ext cx="10554574" cy="3636511"/>
          </a:xfrm>
        </p:spPr>
        <p:txBody>
          <a:bodyPr/>
          <a:lstStyle/>
          <a:p>
            <a:r>
              <a:rPr lang="en-US" dirty="0">
                <a:hlinkClick r:id="rId2"/>
              </a:rPr>
              <a:t>https://</a:t>
            </a:r>
            <a:r>
              <a:rPr lang="en-US" dirty="0" smtClean="0">
                <a:hlinkClick r:id="rId2"/>
              </a:rPr>
              <a:t>www.youtube.com/watch?v=EuevTuPvN54</a:t>
            </a:r>
            <a:r>
              <a:rPr lang="el-GR" dirty="0" smtClean="0"/>
              <a:t> </a:t>
            </a:r>
            <a:endParaRPr lang="el-GR" dirty="0" smtClean="0">
              <a:hlinkClick r:id="rId3"/>
            </a:endParaRPr>
          </a:p>
          <a:p>
            <a:endParaRPr lang="el-GR" dirty="0">
              <a:hlinkClick r:id="rId3"/>
            </a:endParaRPr>
          </a:p>
          <a:p>
            <a:endParaRPr lang="el-GR" dirty="0" smtClean="0">
              <a:hlinkClick r:id="rId3"/>
            </a:endParaRPr>
          </a:p>
          <a:p>
            <a:endParaRPr lang="el-GR" dirty="0"/>
          </a:p>
        </p:txBody>
      </p:sp>
      <p:pic>
        <p:nvPicPr>
          <p:cNvPr id="1026" name="Picture 2" descr="Λεωνίδας, ο βασιλιάς που μετέτρεψε μια μάχη σε σύμβολο της ..."/>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32771" y="2802857"/>
            <a:ext cx="6139559" cy="38340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81845959"/>
      </p:ext>
    </p:extLst>
  </p:cSld>
  <p:clrMapOvr>
    <a:masterClrMapping/>
  </p:clrMapOvr>
  <p:transition spd="slow">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dirty="0"/>
          </a:p>
        </p:txBody>
      </p:sp>
      <p:sp>
        <p:nvSpPr>
          <p:cNvPr id="3" name="Content Placeholder 2"/>
          <p:cNvSpPr>
            <a:spLocks noGrp="1"/>
          </p:cNvSpPr>
          <p:nvPr>
            <p:ph idx="1"/>
          </p:nvPr>
        </p:nvSpPr>
        <p:spPr>
          <a:xfrm>
            <a:off x="691376" y="2222287"/>
            <a:ext cx="10681910" cy="3636511"/>
          </a:xfrm>
        </p:spPr>
        <p:txBody>
          <a:bodyPr>
            <a:normAutofit/>
          </a:bodyPr>
          <a:lstStyle/>
          <a:p>
            <a:pPr marL="0" indent="0">
              <a:buNone/>
            </a:pPr>
            <a:r>
              <a:rPr lang="el-GR" sz="4400" dirty="0" smtClean="0"/>
              <a:t>1. Ποιος ήταν ο αρχηγός των Ελλήνων;</a:t>
            </a:r>
            <a:endParaRPr lang="el-GR" sz="4400" dirty="0"/>
          </a:p>
        </p:txBody>
      </p:sp>
    </p:spTree>
    <p:extLst>
      <p:ext uri="{BB962C8B-B14F-4D97-AF65-F5344CB8AC3E}">
        <p14:creationId xmlns:p14="http://schemas.microsoft.com/office/powerpoint/2010/main" val="2460107849"/>
      </p:ext>
    </p:extLst>
  </p:cSld>
  <p:clrMapOvr>
    <a:masterClrMapping/>
  </p:clrMapOvr>
  <p:transition spd="slow">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a:bodyPr>
          <a:lstStyle/>
          <a:p>
            <a:pPr marL="0" indent="0">
              <a:buNone/>
            </a:pPr>
            <a:r>
              <a:rPr lang="el-GR" sz="6000" dirty="0" smtClean="0"/>
              <a:t>Ο Λεωνίδας</a:t>
            </a:r>
            <a:endParaRPr lang="el-GR" sz="6000" dirty="0"/>
          </a:p>
        </p:txBody>
      </p:sp>
    </p:spTree>
    <p:extLst>
      <p:ext uri="{BB962C8B-B14F-4D97-AF65-F5344CB8AC3E}">
        <p14:creationId xmlns:p14="http://schemas.microsoft.com/office/powerpoint/2010/main" val="1995846981"/>
      </p:ext>
    </p:extLst>
  </p:cSld>
  <p:clrMapOvr>
    <a:masterClrMapping/>
  </p:clrMapOvr>
  <p:transition spd="slow">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dirty="0"/>
          </a:p>
        </p:txBody>
      </p:sp>
      <p:sp>
        <p:nvSpPr>
          <p:cNvPr id="3" name="Content Placeholder 2"/>
          <p:cNvSpPr>
            <a:spLocks noGrp="1"/>
          </p:cNvSpPr>
          <p:nvPr>
            <p:ph idx="1"/>
          </p:nvPr>
        </p:nvSpPr>
        <p:spPr>
          <a:xfrm>
            <a:off x="579863" y="2222287"/>
            <a:ext cx="10793423" cy="3636511"/>
          </a:xfrm>
        </p:spPr>
        <p:txBody>
          <a:bodyPr>
            <a:normAutofit/>
          </a:bodyPr>
          <a:lstStyle/>
          <a:p>
            <a:pPr marL="0" indent="0">
              <a:buNone/>
            </a:pPr>
            <a:r>
              <a:rPr lang="el-GR" sz="4400" dirty="0" smtClean="0"/>
              <a:t>2. Ποιος ήταν ο αρχηγός των Περσών;</a:t>
            </a:r>
            <a:endParaRPr lang="el-GR" sz="4400" dirty="0"/>
          </a:p>
        </p:txBody>
      </p:sp>
    </p:spTree>
    <p:extLst>
      <p:ext uri="{BB962C8B-B14F-4D97-AF65-F5344CB8AC3E}">
        <p14:creationId xmlns:p14="http://schemas.microsoft.com/office/powerpoint/2010/main" val="3040568444"/>
      </p:ext>
    </p:extLst>
  </p:cSld>
  <p:clrMapOvr>
    <a:masterClrMapping/>
  </p:clrMapOvr>
  <p:transition spd="slow">
    <p:wip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a:bodyPr>
          <a:lstStyle/>
          <a:p>
            <a:pPr marL="0" indent="0">
              <a:buNone/>
            </a:pPr>
            <a:r>
              <a:rPr lang="el-GR" sz="6000" dirty="0" smtClean="0"/>
              <a:t>Ο Ξέρξης</a:t>
            </a:r>
            <a:endParaRPr lang="el-GR" sz="6000" dirty="0"/>
          </a:p>
        </p:txBody>
      </p:sp>
    </p:spTree>
    <p:extLst>
      <p:ext uri="{BB962C8B-B14F-4D97-AF65-F5344CB8AC3E}">
        <p14:creationId xmlns:p14="http://schemas.microsoft.com/office/powerpoint/2010/main" val="1705784033"/>
      </p:ext>
    </p:extLst>
  </p:cSld>
  <p:clrMapOvr>
    <a:masterClrMapping/>
  </p:clrMapOvr>
  <p:transition spd="slow">
    <p:wip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a:bodyPr>
          <a:lstStyle/>
          <a:p>
            <a:pPr marL="0" indent="0">
              <a:buNone/>
            </a:pPr>
            <a:r>
              <a:rPr lang="el-GR" sz="4400" dirty="0" smtClean="0"/>
              <a:t>3. Το δόρυ των Περσών ήταν κοντό ή μακρύ;</a:t>
            </a:r>
            <a:endParaRPr lang="el-GR" sz="4400" dirty="0"/>
          </a:p>
        </p:txBody>
      </p:sp>
    </p:spTree>
    <p:extLst>
      <p:ext uri="{BB962C8B-B14F-4D97-AF65-F5344CB8AC3E}">
        <p14:creationId xmlns:p14="http://schemas.microsoft.com/office/powerpoint/2010/main" val="2356342748"/>
      </p:ext>
    </p:extLst>
  </p:cSld>
  <p:clrMapOvr>
    <a:masterClrMapping/>
  </p:clrMapOvr>
  <p:transition spd="slow">
    <p:wip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8664B0"/>
      </a:accent1>
      <a:accent2>
        <a:srgbClr val="D75BCD"/>
      </a:accent2>
      <a:accent3>
        <a:srgbClr val="E54D86"/>
      </a:accent3>
      <a:accent4>
        <a:srgbClr val="DE4547"/>
      </a:accent4>
      <a:accent5>
        <a:srgbClr val="F16E40"/>
      </a:accent5>
      <a:accent6>
        <a:srgbClr val="EB9C5A"/>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7AF46513-5B0D-4B03-9323-32F3F0BFC9D6}"/>
    </a:ext>
  </a:extLst>
</a:theme>
</file>

<file path=docProps/app.xml><?xml version="1.0" encoding="utf-8"?>
<Properties xmlns="http://schemas.openxmlformats.org/officeDocument/2006/extended-properties" xmlns:vt="http://schemas.openxmlformats.org/officeDocument/2006/docPropsVTypes">
  <Template>TM03457503[[fn=Quotable]]</Template>
  <TotalTime>142</TotalTime>
  <Words>194</Words>
  <Application>Microsoft Office PowerPoint</Application>
  <PresentationFormat>Widescreen</PresentationFormat>
  <Paragraphs>41</Paragraphs>
  <Slides>22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22</vt:i4>
      </vt:variant>
    </vt:vector>
  </HeadingPairs>
  <TitlesOfParts>
    <vt:vector size="25" baseType="lpstr">
      <vt:lpstr>Century Gothic</vt:lpstr>
      <vt:lpstr>Wingdings 2</vt:lpstr>
      <vt:lpstr>Quotable</vt:lpstr>
      <vt:lpstr>Ο ΠΕΡΣΙΚΟΣ ΚΙΝΔΥΝΟΣ Η ΜΑΧΗ ΤΩΝ ΘΕΡΜΟΠΥΛΩΝ </vt:lpstr>
      <vt:lpstr>Η ΜΑΧΗ ΤΩΝ ΘΕΡΜΟΠΥΛΩΝ</vt:lpstr>
      <vt:lpstr>PowerPoint Presentation</vt:lpstr>
      <vt:lpstr>Να παρακολουθήσετε το πιο κάτω βιντεο και να απαντήσετε τις ερωτήσεις που ακολουθούν.</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Μπορείς να μάθεις περισσότερα για τη μάχη των Θερμοπυλών παρακολουθώντας τα πιο κάτω βίντεο: </vt:lpstr>
      <vt:lpstr>Πηγές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Ο ΠΕΡΣΙΚΟΣ ΚΙΝΔΥΝΟΣ Η ΜΑΧΗ ΤΩΝ ΘΕΡΜΟΠΥΛΩΝ Η ΝΑΥΜΑΧΙΑ ΤΗΣ ΣΑΛΑΜΙΝΑΣ Η ΜΑΧΗ ΤΩΝ ΠΛΑΤΑΙΩΝ Η ΝΑΥΜΑΧΙΑ</dc:title>
  <dc:creator>ΛΟΥΚΙΑ ΜΑΥΡΟΓΕΝΗ</dc:creator>
  <cp:lastModifiedBy>ΛΟΥΚΙΑ ΜΑΥΡΟΓΕΝΗ</cp:lastModifiedBy>
  <cp:revision>22</cp:revision>
  <dcterms:created xsi:type="dcterms:W3CDTF">2020-04-24T20:44:33Z</dcterms:created>
  <dcterms:modified xsi:type="dcterms:W3CDTF">2020-04-25T18:47:08Z</dcterms:modified>
</cp:coreProperties>
</file>