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69" r:id="rId36"/>
    <p:sldId id="27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9" d="100"/>
          <a:sy n="79"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zZRcMiIwFpY"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hyperlink" Target="http://ebooks.edu.gr/modules/ebook/show.php/DSDIM-C103/88/697,263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6042" y="2600221"/>
            <a:ext cx="3556827" cy="1373070"/>
          </a:xfrm>
        </p:spPr>
        <p:txBody>
          <a:bodyPr/>
          <a:lstStyle/>
          <a:p>
            <a:r>
              <a:rPr lang="el-GR" dirty="0" smtClean="0"/>
              <a:t>Ο Ηρακλής </a:t>
            </a:r>
            <a:endParaRPr lang="el-GR" dirty="0"/>
          </a:p>
        </p:txBody>
      </p:sp>
      <p:sp>
        <p:nvSpPr>
          <p:cNvPr id="3" name="Subtitle 2"/>
          <p:cNvSpPr>
            <a:spLocks noGrp="1"/>
          </p:cNvSpPr>
          <p:nvPr>
            <p:ph type="subTitle" idx="1"/>
          </p:nvPr>
        </p:nvSpPr>
        <p:spPr/>
        <p:txBody>
          <a:bodyPr/>
          <a:lstStyle/>
          <a:p>
            <a:endParaRPr lang="el-GR"/>
          </a:p>
        </p:txBody>
      </p:sp>
      <p:pic>
        <p:nvPicPr>
          <p:cNvPr id="1028" name="Picture 4" descr="ΧΑΡΟΚΟΠΟΙ: ΗΡΑΚΛΗΣ- Ο ΜΕΓΙΣΤΟΣ ΤΩΝ ΕΛΛΗΝΩΝ ΗΡΩΩΝ ΚΑΙ Ο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18" y="354614"/>
            <a:ext cx="5982816" cy="601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2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a:t>
            </a:r>
            <a:r>
              <a:rPr lang="el-GR" b="1" dirty="0"/>
              <a:t>στάβλοι του Αυγεία</a:t>
            </a:r>
            <a:endParaRPr lang="el-GR" dirty="0"/>
          </a:p>
        </p:txBody>
      </p:sp>
      <p:sp>
        <p:nvSpPr>
          <p:cNvPr id="3" name="Content Placeholder 2"/>
          <p:cNvSpPr>
            <a:spLocks noGrp="1"/>
          </p:cNvSpPr>
          <p:nvPr>
            <p:ph idx="1"/>
          </p:nvPr>
        </p:nvSpPr>
        <p:spPr/>
        <p:txBody>
          <a:bodyPr>
            <a:normAutofit fontScale="92500"/>
          </a:bodyPr>
          <a:lstStyle/>
          <a:p>
            <a:pPr marL="0" indent="0">
              <a:buNone/>
            </a:pPr>
            <a:r>
              <a:rPr lang="el-GR" dirty="0"/>
              <a:t>Αργότερα ο Ευρυσθέας τον έστειλε να καθαρίσει </a:t>
            </a:r>
            <a:r>
              <a:rPr lang="el-GR" b="1" dirty="0"/>
              <a:t>τους στάβλους του βασιλιά Αυγεία </a:t>
            </a:r>
            <a:r>
              <a:rPr lang="el-GR" dirty="0"/>
              <a:t>σε µια µέρα. Ο Αυγείας ζούσε στην Ήλιδα κι είχε αµέτρητα κοπάδια που του τα είχε χαρίσει ο πατέρας του, ο Ήλιος. Τα ζώα ήταν πάρα πολλά και οι βοσκοί του δεν προλάβαιναν να καθαρίζουν τους στάβλους. Είχαν µαζευτεί λοιπόν πολλοί σωροί από κοπριά που µύριζαν πολύ άσχηµα. Ο Ηρακλής έσκαψε δύο βαθιά χαντάκια, που περνούσαν µέσα από τους στάβλους κι έφταναν µέχρι τους ποταµούς Αλφειό και Πηνειό. </a:t>
            </a:r>
            <a:r>
              <a:rPr lang="el-GR" b="1" dirty="0"/>
              <a:t>Έστρεψε µετά το ρεύµα των ποταµών</a:t>
            </a:r>
            <a:r>
              <a:rPr lang="el-GR" dirty="0"/>
              <a:t> µέσα στα χαντάκια. Τα ορµητικά νερά µπήκαν στους στάβλους, παρέσυραν την κοπριά και την πήγαν στη θάλασσα. Έτσι ο Ηρακλής καθάρισε τους στάβλους του Αυγεία σε µια µόνο µέρα.</a:t>
            </a:r>
          </a:p>
        </p:txBody>
      </p:sp>
    </p:spTree>
    <p:extLst>
      <p:ext uri="{BB962C8B-B14F-4D97-AF65-F5344CB8AC3E}">
        <p14:creationId xmlns:p14="http://schemas.microsoft.com/office/powerpoint/2010/main" val="2621744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Άλλοι άθλοι</a:t>
            </a:r>
            <a:endParaRPr lang="el-GR" dirty="0"/>
          </a:p>
        </p:txBody>
      </p:sp>
      <p:sp>
        <p:nvSpPr>
          <p:cNvPr id="3" name="Content Placeholder 2"/>
          <p:cNvSpPr>
            <a:spLocks noGrp="1"/>
          </p:cNvSpPr>
          <p:nvPr>
            <p:ph idx="1"/>
          </p:nvPr>
        </p:nvSpPr>
        <p:spPr>
          <a:xfrm>
            <a:off x="386367" y="2116084"/>
            <a:ext cx="7173534" cy="4623516"/>
          </a:xfrm>
        </p:spPr>
        <p:txBody>
          <a:bodyPr>
            <a:normAutofit fontScale="85000" lnSpcReduction="20000"/>
          </a:bodyPr>
          <a:lstStyle/>
          <a:p>
            <a:pPr marL="0" indent="0">
              <a:buNone/>
            </a:pPr>
            <a:r>
              <a:rPr lang="el-GR" dirty="0"/>
              <a:t>Μετά απ’ όλα αυτά τα κατορθώµατα, ο Ευρυσθέας έστειλε τον Ηρακλή σε πιο µακρινά µέρη. Έτσι, ο Ηρακλής πήγε στην Κρήτη κι έπιασε τον άγριο ταύρο του Μίνωα, που από το στόµα του έβγαιναν φλόγες κι έκανε πολλές καταστροφές. </a:t>
            </a:r>
            <a:r>
              <a:rPr lang="el-GR" dirty="0" smtClean="0"/>
              <a:t>.</a:t>
            </a:r>
            <a:r>
              <a:rPr lang="el-GR" dirty="0"/>
              <a:t/>
            </a:r>
            <a:br>
              <a:rPr lang="el-GR" dirty="0"/>
            </a:br>
            <a:r>
              <a:rPr lang="el-GR" dirty="0"/>
              <a:t>Μ</a:t>
            </a:r>
            <a:r>
              <a:rPr lang="el-GR" dirty="0" smtClean="0"/>
              <a:t>ετά </a:t>
            </a:r>
            <a:r>
              <a:rPr lang="el-GR" dirty="0"/>
              <a:t>πήγε στη Θράκη, όπου ζούσε ο βασιλιάς </a:t>
            </a:r>
            <a:r>
              <a:rPr lang="el-GR" b="1" dirty="0"/>
              <a:t>Διοµήδης,</a:t>
            </a:r>
            <a:r>
              <a:rPr lang="el-GR" dirty="0"/>
              <a:t> ο γιος του θεού Άρη. Αυτός είχε τέσσερα </a:t>
            </a:r>
            <a:r>
              <a:rPr lang="el-GR" b="1" dirty="0"/>
              <a:t>άγρια άλογα,</a:t>
            </a:r>
            <a:r>
              <a:rPr lang="el-GR" dirty="0"/>
              <a:t> που τρέφονταν µε ανθρώπινες σάρκες. Σκότωσε το Διοµήδη, έπιασε τα άλογα και τα έφερε στις Μυκήνες.</a:t>
            </a:r>
            <a:br>
              <a:rPr lang="el-GR" dirty="0"/>
            </a:br>
            <a:r>
              <a:rPr lang="el-GR" dirty="0"/>
              <a:t>Ταξίδεψε και πιο µακριά, στον Εύξεινο πόντο, στη χώρα των Αµαζόνων. Οι </a:t>
            </a:r>
            <a:r>
              <a:rPr lang="el-GR" b="1" dirty="0"/>
              <a:t>Αµαζόνες</a:t>
            </a:r>
            <a:r>
              <a:rPr lang="el-GR" dirty="0"/>
              <a:t> ήταν όλες τους όµορφες και ξακουστές στο τόξο και στην ιππασία. Ο Ηρακλής πολέµησε µαζί τους, τις νίκησε και πήρε τη </a:t>
            </a:r>
            <a:r>
              <a:rPr lang="el-GR" b="1" dirty="0"/>
              <a:t>ζώνη</a:t>
            </a:r>
            <a:r>
              <a:rPr lang="el-GR" dirty="0"/>
              <a:t> της βασίλισσάς τους, της </a:t>
            </a:r>
            <a:r>
              <a:rPr lang="el-GR" b="1" dirty="0"/>
              <a:t>Ιππολύτης,</a:t>
            </a:r>
            <a:r>
              <a:rPr lang="el-GR" dirty="0"/>
              <a:t> και την έφερε στον Ευρυσθέα. Αργότερα ταξίδεψε στη Δύση, πιο πέρα από την άκρη της γης, για να φέρει στις Μυκήνες τα βόδια του Γηρυόνη. Ο Γηρυόνης ήταν ένα τέρας που από τη µέση κι επάνω είχε τρία σώµατα. Τα βόδια του τα φύλαγε ο σκύλος του, ο Όρθος, που είχε δυο κεφάλια και η ουρά του ήταν φίδι. Ο Ηρακλής σκότωσε και τους δυο, κι έφερε τα βόδια στον Ευρυσθέα που τα θυσίασε στη θεά Ήρα.</a:t>
            </a:r>
          </a:p>
        </p:txBody>
      </p:sp>
      <p:pic>
        <p:nvPicPr>
          <p:cNvPr id="10242" name="Picture 2" descr="1. Ο Ηρακλής πιάνει τον ταύρο της Κρήτης. Από αρχαίο ελληνικό αγγ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901" y="2336873"/>
            <a:ext cx="4504050" cy="340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5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6892456" cy="1080938"/>
          </a:xfrm>
        </p:spPr>
        <p:txBody>
          <a:bodyPr/>
          <a:lstStyle/>
          <a:p>
            <a:r>
              <a:rPr lang="el-GR" b="1" dirty="0"/>
              <a:t>Ο Κέρβερος του Άδη και τα χρυσά µήλα των Εσπερίδων</a:t>
            </a:r>
            <a:endParaRPr lang="el-GR" dirty="0"/>
          </a:p>
        </p:txBody>
      </p:sp>
      <p:sp>
        <p:nvSpPr>
          <p:cNvPr id="3" name="Content Placeholder 2"/>
          <p:cNvSpPr>
            <a:spLocks noGrp="1"/>
          </p:cNvSpPr>
          <p:nvPr>
            <p:ph idx="1"/>
          </p:nvPr>
        </p:nvSpPr>
        <p:spPr>
          <a:xfrm>
            <a:off x="373487" y="2336872"/>
            <a:ext cx="11475076" cy="4205596"/>
          </a:xfrm>
        </p:spPr>
        <p:txBody>
          <a:bodyPr>
            <a:normAutofit fontScale="85000" lnSpcReduction="20000"/>
          </a:bodyPr>
          <a:lstStyle/>
          <a:p>
            <a:pPr marL="0" indent="0">
              <a:buNone/>
            </a:pPr>
            <a:r>
              <a:rPr lang="el-GR" dirty="0"/>
              <a:t>Στη γη ο Ηρακλής ήταν ανίκητος. Γι’ αυτό ο Ευρυσθέας αποφάσισε να τον στείλει στον Κάτω Κόσµο για να του φέρει τον </a:t>
            </a:r>
            <a:r>
              <a:rPr lang="el-GR" b="1" dirty="0"/>
              <a:t>Κέρβερο,</a:t>
            </a:r>
            <a:r>
              <a:rPr lang="el-GR" dirty="0"/>
              <a:t> ένα φοβερό σκυλί µε τρία κεφάλια, που φύλαγε την είσοδο του Άδη. </a:t>
            </a:r>
            <a:r>
              <a:rPr lang="el-GR" dirty="0" smtClean="0"/>
              <a:t>Πάλεψε </a:t>
            </a:r>
            <a:r>
              <a:rPr lang="el-GR" dirty="0"/>
              <a:t>µε τον Κέρβερο, τον νίκησε, τον έδεσε και τον έφερε στις Μυκήνες. Όταν τον αντίκρισε, ο Ευρυσθέας τρόµαξε και κρύφτηκε πάλι στο πιθάρι. Ο Ηρακλής γύρισε τον Κέρβερο στον Άδη, όπως είχε υποσχεθεί στον Πλούτωνα. Μετά ο Ευρυσθέας τού ζήτησε να κάνει έναν τελευταίο άθλο. Ήθελε να του φέρει τα χρυσά µήλα των Εσπερίδων.</a:t>
            </a:r>
            <a:br>
              <a:rPr lang="el-GR" dirty="0"/>
            </a:br>
            <a:r>
              <a:rPr lang="el-GR" b="1" dirty="0"/>
              <a:t>Ο κήπος των Εσπερίδων</a:t>
            </a:r>
            <a:r>
              <a:rPr lang="el-GR" dirty="0"/>
              <a:t> βρισκόταν στην άκρη της γης. Εκεί υπήρχε το δέντρο που έκανε τα χρυσά µήλα. Όποιος τα έτρωγε έµενε για πάντα νέος. Το φύλαγαν οι νύµφες Εσπερίδες κι ένας ακοίµητος δράκος. Εκεί κοντά βρισκόταν κι ο τιτάνας Άτλαντας που κρατούσε τον Ουρανό στη ράχη του.</a:t>
            </a:r>
            <a:br>
              <a:rPr lang="el-GR" dirty="0"/>
            </a:br>
            <a:r>
              <a:rPr lang="el-GR" dirty="0" smtClean="0"/>
              <a:t>Ο </a:t>
            </a:r>
            <a:r>
              <a:rPr lang="el-GR" dirty="0"/>
              <a:t>Ηρακλής βρήκε τον Άτλαντα κι εκείνος δέχτηκε να πάει στον κήπο των Εσπερίδων. Ο Ηρακλής όµως αναγκάστηκε να κρατήσει ο ίδιος τον ουρανό στη ράχη του, ώσπου να γυρίσει.</a:t>
            </a:r>
            <a:br>
              <a:rPr lang="el-GR" dirty="0"/>
            </a:br>
            <a:r>
              <a:rPr lang="el-GR" dirty="0"/>
              <a:t>Ο </a:t>
            </a:r>
            <a:r>
              <a:rPr lang="el-GR" b="1" dirty="0"/>
              <a:t>Άτλαντας</a:t>
            </a:r>
            <a:r>
              <a:rPr lang="el-GR" dirty="0"/>
              <a:t> µε τη βοήθεια των Εσπερίδων, που έφτιαξαν ένα µαγικό ποτό και κοίµισαν το δράκο, πήρε τα χρυσά µήλα. Επιστρέφοντας στον Ηρακλή δεν ήθελε να ξαναπάρει τον Ουρανό στη ράχη του και είπε ότι θα πήγαινε ο ίδιος τα µήλα στον Ευρυσθέα. Ο Ηρακλής έκανε πως συµφώνησε και τον παρακάλεσε να τον βοηθήσει να βάλει ένα µαξιλάρι στη ράχη του, για να κρατάει καλύτερα τον Ουρανό. Ο Άτλαντας πλησίασε να τον βοηθήσει κι ο Ηρακλής µε µια γρήγορη κίνηση έριξε τον Ουρανό στη ράχη του Άτλαντα, άρπαξε τα χρυσά µήλα και γύρισε στις Μυκήνες. Καταφέρνοντας και αυτό τον άθλο, επιτέλους ήταν ελεύθερος.</a:t>
            </a:r>
          </a:p>
        </p:txBody>
      </p:sp>
      <p:pic>
        <p:nvPicPr>
          <p:cNvPr id="11266" name="Picture 2" descr="1. Ο Ηρακλής πιάνει τον ταύρο της Κρήτης. Από αρχαίο ελληνικό αγγ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184" y="0"/>
            <a:ext cx="5028815" cy="222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3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τέλος του Ηρακλή</a:t>
            </a:r>
            <a:endParaRPr lang="el-GR" dirty="0"/>
          </a:p>
        </p:txBody>
      </p:sp>
      <p:sp>
        <p:nvSpPr>
          <p:cNvPr id="3" name="Content Placeholder 2"/>
          <p:cNvSpPr>
            <a:spLocks noGrp="1"/>
          </p:cNvSpPr>
          <p:nvPr>
            <p:ph idx="1"/>
          </p:nvPr>
        </p:nvSpPr>
        <p:spPr>
          <a:xfrm>
            <a:off x="257578" y="2021982"/>
            <a:ext cx="7315200" cy="4610637"/>
          </a:xfrm>
        </p:spPr>
        <p:txBody>
          <a:bodyPr>
            <a:normAutofit fontScale="92500" lnSpcReduction="20000"/>
          </a:bodyPr>
          <a:lstStyle/>
          <a:p>
            <a:pPr marL="0" indent="0">
              <a:buNone/>
            </a:pPr>
            <a:r>
              <a:rPr lang="el-GR" dirty="0"/>
              <a:t>Ελεύθερος πια ο Ηρακλής παντρεύτηκε τη </a:t>
            </a:r>
            <a:r>
              <a:rPr lang="el-GR" b="1" dirty="0" smtClean="0"/>
              <a:t>Δηιάνειρα</a:t>
            </a:r>
            <a:r>
              <a:rPr lang="el-GR" dirty="0" smtClean="0"/>
              <a:t>.</a:t>
            </a:r>
            <a:r>
              <a:rPr lang="el-GR" dirty="0"/>
              <a:t> Μια µέρα πήγαν να περάσουν </a:t>
            </a:r>
            <a:r>
              <a:rPr lang="el-GR" dirty="0" smtClean="0"/>
              <a:t>τον ποταµό</a:t>
            </a:r>
            <a:r>
              <a:rPr lang="el-GR" dirty="0"/>
              <a:t>. Εκεί συνάντησαν τον </a:t>
            </a:r>
            <a:r>
              <a:rPr lang="el-GR" b="1" dirty="0"/>
              <a:t>Κένταυρο Νέσσο</a:t>
            </a:r>
            <a:r>
              <a:rPr lang="el-GR" dirty="0"/>
              <a:t>. Ο Νέσσος πήρε στη ράχη του τη ∆ηιάνειρα, για να την περάσει απέναντι. Θέλησε όµως να την πάρει δική του κι άρχισε να τρέχει. Τότε ο Ηρακλής τον χτύπησε µε ένα από τα δηλητηριασµένα βέλη του. Πριν ξεψυχήσει ο Νέσσος είπε στη Δηιάνειρα: «Μάζεψε λίγο από το αίµα µου. Αν αλείψεις µ’ αυτό το </a:t>
            </a:r>
            <a:r>
              <a:rPr lang="el-GR" b="1" dirty="0"/>
              <a:t>χιτώνα</a:t>
            </a:r>
            <a:r>
              <a:rPr lang="el-GR" dirty="0"/>
              <a:t> του Ηρακλή, θα σε αγαπάει για πάντα».</a:t>
            </a:r>
            <a:br>
              <a:rPr lang="el-GR" dirty="0"/>
            </a:br>
            <a:r>
              <a:rPr lang="el-GR" dirty="0" smtClean="0"/>
              <a:t>Έτσι κι έγινε.</a:t>
            </a:r>
            <a:r>
              <a:rPr lang="el-GR" dirty="0"/>
              <a:t> </a:t>
            </a:r>
            <a:r>
              <a:rPr lang="el-GR" dirty="0" smtClean="0"/>
              <a:t>Όταν όμως ο </a:t>
            </a:r>
            <a:r>
              <a:rPr lang="el-GR" dirty="0"/>
              <a:t>Ηρακλής </a:t>
            </a:r>
            <a:r>
              <a:rPr lang="el-GR" dirty="0" smtClean="0"/>
              <a:t>φόρεσε το χιτώνα </a:t>
            </a:r>
            <a:r>
              <a:rPr lang="el-GR" dirty="0"/>
              <a:t>κόλλησε πάνω </a:t>
            </a:r>
            <a:r>
              <a:rPr lang="el-GR" dirty="0" smtClean="0"/>
              <a:t>του</a:t>
            </a:r>
            <a:r>
              <a:rPr lang="el-GR" dirty="0"/>
              <a:t> </a:t>
            </a:r>
            <a:r>
              <a:rPr lang="el-GR" dirty="0" smtClean="0"/>
              <a:t>κι  άρχισε </a:t>
            </a:r>
            <a:r>
              <a:rPr lang="el-GR" dirty="0"/>
              <a:t>να νιώθει αβάσταχτους πόνους. Κατάλαβε τότε ότι έφτασε το τέλος του. </a:t>
            </a:r>
            <a:r>
              <a:rPr lang="el-GR" dirty="0" smtClean="0"/>
              <a:t>Ξαφνικά </a:t>
            </a:r>
            <a:r>
              <a:rPr lang="el-GR" dirty="0"/>
              <a:t>άρχισε ν’ αστράφτει και να βροντά. Ένα σύννεφο κατέβηκε, πήρε τον Ηρακλή και τον ανέβασε </a:t>
            </a:r>
            <a:r>
              <a:rPr lang="el-GR" b="1" dirty="0"/>
              <a:t>στον Όλυµπο</a:t>
            </a:r>
            <a:r>
              <a:rPr lang="el-GR" dirty="0"/>
              <a:t>. Εκεί συµφιλιώθηκε µε την Ήρα κι έζησε για πάντα µε τους θεούς του Ολύµπου.</a:t>
            </a:r>
          </a:p>
        </p:txBody>
      </p:sp>
      <p:pic>
        <p:nvPicPr>
          <p:cNvPr id="12290" name="Picture 2" descr="1. Ο Ηρακλής πιάνει τον ταύρο της Κρήτης. Από αρχαίο ελληνικό αγγ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834" y="2177891"/>
            <a:ext cx="4202272" cy="386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95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ΧΑΡΟΚΟΠΟΙ: ΗΡΑΚΛΗΣ- Ο ΜΕΓΙΣΤΟΣ ΤΩΝ ΕΛΛΗΝΩΝ ΗΡΩΩΝ ΚΑΙ Ο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18" y="354614"/>
            <a:ext cx="5982816" cy="601273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6991815" y="2223555"/>
            <a:ext cx="4638907" cy="2274849"/>
          </a:xfrm>
          <a:prstGeom prst="wedgeRoundRectCallout">
            <a:avLst>
              <a:gd name="adj1" fmla="val -97171"/>
              <a:gd name="adj2" fmla="val 40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t>Πόσες από τις πιο κάτω 10 ερωτήσεις μπορείς να απαντήσεις σωστά; </a:t>
            </a:r>
          </a:p>
          <a:p>
            <a:pPr algn="ctr"/>
            <a:r>
              <a:rPr lang="el-GR" sz="2800" dirty="0" smtClean="0"/>
              <a:t>Πάρε μολύβι και χαρτί! </a:t>
            </a:r>
          </a:p>
          <a:p>
            <a:pPr algn="ctr"/>
            <a:r>
              <a:rPr lang="el-GR" sz="2800" dirty="0" smtClean="0"/>
              <a:t>Καλή επιτυχία!</a:t>
            </a:r>
            <a:endParaRPr lang="el-GR" sz="2800" dirty="0"/>
          </a:p>
        </p:txBody>
      </p:sp>
    </p:spTree>
    <p:extLst>
      <p:ext uri="{BB962C8B-B14F-4D97-AF65-F5344CB8AC3E}">
        <p14:creationId xmlns:p14="http://schemas.microsoft.com/office/powerpoint/2010/main" val="1913848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1. Ποιος/ποια έστειλε φίδια στον Ηρακλή όταν ήταν ακόμη βρέφος;</a:t>
            </a:r>
            <a:endParaRPr lang="el-GR" sz="4400" dirty="0"/>
          </a:p>
        </p:txBody>
      </p:sp>
    </p:spTree>
    <p:extLst>
      <p:ext uri="{BB962C8B-B14F-4D97-AF65-F5344CB8AC3E}">
        <p14:creationId xmlns:p14="http://schemas.microsoft.com/office/powerpoint/2010/main" val="352049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Η θεά Ήρα</a:t>
            </a:r>
            <a:endParaRPr lang="el-GR" sz="7200" dirty="0"/>
          </a:p>
        </p:txBody>
      </p:sp>
    </p:spTree>
    <p:extLst>
      <p:ext uri="{BB962C8B-B14F-4D97-AF65-F5344CB8AC3E}">
        <p14:creationId xmlns:p14="http://schemas.microsoft.com/office/powerpoint/2010/main" val="2993086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2. Με ποιο τρόπο σκότωσε το λιοντάρι της Νεμέας;</a:t>
            </a:r>
            <a:endParaRPr lang="el-GR" sz="4400" dirty="0"/>
          </a:p>
        </p:txBody>
      </p:sp>
    </p:spTree>
    <p:extLst>
      <p:ext uri="{BB962C8B-B14F-4D97-AF65-F5344CB8AC3E}">
        <p14:creationId xmlns:p14="http://schemas.microsoft.com/office/powerpoint/2010/main" val="276696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Το έπνιξε</a:t>
            </a:r>
            <a:endParaRPr lang="el-GR" sz="7200" dirty="0"/>
          </a:p>
        </p:txBody>
      </p:sp>
    </p:spTree>
    <p:extLst>
      <p:ext uri="{BB962C8B-B14F-4D97-AF65-F5344CB8AC3E}">
        <p14:creationId xmlns:p14="http://schemas.microsoft.com/office/powerpoint/2010/main" val="233411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3. Τι συνέβαινε όταν έκοβε ένα κεφάλι της λερναίας ύδρας;</a:t>
            </a:r>
            <a:endParaRPr lang="el-GR" sz="4400" dirty="0"/>
          </a:p>
        </p:txBody>
      </p:sp>
    </p:spTree>
    <p:extLst>
      <p:ext uri="{BB962C8B-B14F-4D97-AF65-F5344CB8AC3E}">
        <p14:creationId xmlns:p14="http://schemas.microsoft.com/office/powerpoint/2010/main" val="4152227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680322" y="2125014"/>
            <a:ext cx="7446248" cy="4494727"/>
          </a:xfrm>
        </p:spPr>
        <p:txBody>
          <a:bodyPr>
            <a:normAutofit/>
          </a:bodyPr>
          <a:lstStyle/>
          <a:p>
            <a:pPr marL="0" indent="0">
              <a:buNone/>
            </a:pPr>
            <a:r>
              <a:rPr lang="el-GR" dirty="0"/>
              <a:t/>
            </a:r>
            <a:br>
              <a:rPr lang="el-GR" dirty="0"/>
            </a:br>
            <a:r>
              <a:rPr lang="el-GR" sz="3600" dirty="0"/>
              <a:t>Ο Ηρακλής είναι ο µεγαλύτερος ήρωας της ελληνικής µυθολογίας. Γιος του ∆ία και µιας θνητής βασιλοπούλας, της Αλκµήνης, ήταν ο δυνατότερος απ’ όλους τους ανθρώπους. </a:t>
            </a:r>
          </a:p>
        </p:txBody>
      </p:sp>
      <p:pic>
        <p:nvPicPr>
          <p:cNvPr id="2050" name="Picture 2" descr="Ο Ηρακλής και η θεά Αθηνά, που πάντα του συµπαραστεκότα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570" y="2336873"/>
            <a:ext cx="3730968" cy="380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875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680321" y="2336873"/>
            <a:ext cx="10097407" cy="3599316"/>
          </a:xfrm>
        </p:spPr>
        <p:txBody>
          <a:bodyPr>
            <a:normAutofit/>
          </a:bodyPr>
          <a:lstStyle/>
          <a:p>
            <a:pPr marL="0" indent="0" algn="ctr">
              <a:buNone/>
            </a:pPr>
            <a:endParaRPr lang="el-GR" sz="4400" dirty="0" smtClean="0"/>
          </a:p>
          <a:p>
            <a:pPr marL="0" indent="0" algn="ctr">
              <a:buNone/>
            </a:pPr>
            <a:r>
              <a:rPr lang="el-GR" sz="7200" dirty="0" smtClean="0"/>
              <a:t>Στη θέση του </a:t>
            </a:r>
            <a:r>
              <a:rPr lang="el-GR" sz="7200" dirty="0" smtClean="0"/>
              <a:t>φύτρωναν </a:t>
            </a:r>
            <a:r>
              <a:rPr lang="el-GR" sz="7200" dirty="0" smtClean="0"/>
              <a:t>δυο κεφάλια</a:t>
            </a:r>
            <a:endParaRPr lang="el-GR" sz="7200" dirty="0"/>
          </a:p>
        </p:txBody>
      </p:sp>
    </p:spTree>
    <p:extLst>
      <p:ext uri="{BB962C8B-B14F-4D97-AF65-F5344CB8AC3E}">
        <p14:creationId xmlns:p14="http://schemas.microsoft.com/office/powerpoint/2010/main" val="103935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a:t>4</a:t>
            </a:r>
            <a:r>
              <a:rPr lang="el-GR" sz="4400" dirty="0" smtClean="0"/>
              <a:t>. Πού βούτηξε τα βέλη του για να γίνουν θανατηφόρα;</a:t>
            </a:r>
            <a:endParaRPr lang="el-GR" sz="4400" dirty="0"/>
          </a:p>
        </p:txBody>
      </p:sp>
    </p:spTree>
    <p:extLst>
      <p:ext uri="{BB962C8B-B14F-4D97-AF65-F5344CB8AC3E}">
        <p14:creationId xmlns:p14="http://schemas.microsoft.com/office/powerpoint/2010/main" val="120518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Στο σώμα της λερναίας ύδρας</a:t>
            </a:r>
            <a:endParaRPr lang="el-GR" sz="7200" dirty="0"/>
          </a:p>
        </p:txBody>
      </p:sp>
    </p:spTree>
    <p:extLst>
      <p:ext uri="{BB962C8B-B14F-4D97-AF65-F5344CB8AC3E}">
        <p14:creationId xmlns:p14="http://schemas.microsoft.com/office/powerpoint/2010/main" val="306318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5. Τι ήταν οι στυμφαλίδες όρνιθες;</a:t>
            </a:r>
            <a:endParaRPr lang="el-GR" sz="4400" dirty="0"/>
          </a:p>
        </p:txBody>
      </p:sp>
    </p:spTree>
    <p:extLst>
      <p:ext uri="{BB962C8B-B14F-4D97-AF65-F5344CB8AC3E}">
        <p14:creationId xmlns:p14="http://schemas.microsoft.com/office/powerpoint/2010/main" val="2429937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Πουλιά</a:t>
            </a:r>
            <a:endParaRPr lang="el-GR" sz="7200" dirty="0"/>
          </a:p>
        </p:txBody>
      </p:sp>
    </p:spTree>
    <p:extLst>
      <p:ext uri="{BB962C8B-B14F-4D97-AF65-F5344CB8AC3E}">
        <p14:creationId xmlns:p14="http://schemas.microsoft.com/office/powerpoint/2010/main" val="692815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a:t>6</a:t>
            </a:r>
            <a:r>
              <a:rPr lang="el-GR" sz="4400" dirty="0" smtClean="0"/>
              <a:t>. Πώς έλεγαν </a:t>
            </a:r>
            <a:r>
              <a:rPr lang="el-GR" sz="4400" dirty="0" smtClean="0"/>
              <a:t>τη </a:t>
            </a:r>
            <a:r>
              <a:rPr lang="el-GR" sz="4400" dirty="0" smtClean="0"/>
              <a:t>βασίλισσα των Αμαζόνων;</a:t>
            </a:r>
            <a:endParaRPr lang="el-GR" sz="4400" dirty="0"/>
          </a:p>
        </p:txBody>
      </p:sp>
    </p:spTree>
    <p:extLst>
      <p:ext uri="{BB962C8B-B14F-4D97-AF65-F5344CB8AC3E}">
        <p14:creationId xmlns:p14="http://schemas.microsoft.com/office/powerpoint/2010/main" val="253579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Ιππολύτη</a:t>
            </a:r>
            <a:endParaRPr lang="el-GR" sz="7200" dirty="0"/>
          </a:p>
        </p:txBody>
      </p:sp>
    </p:spTree>
    <p:extLst>
      <p:ext uri="{BB962C8B-B14F-4D97-AF65-F5344CB8AC3E}">
        <p14:creationId xmlns:p14="http://schemas.microsoft.com/office/powerpoint/2010/main" val="1983210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7. Με τι τρέφονταν τα άγρια άλογα του Διομήδη;</a:t>
            </a:r>
            <a:endParaRPr lang="el-GR" sz="4400" dirty="0"/>
          </a:p>
        </p:txBody>
      </p:sp>
    </p:spTree>
    <p:extLst>
      <p:ext uri="{BB962C8B-B14F-4D97-AF65-F5344CB8AC3E}">
        <p14:creationId xmlns:p14="http://schemas.microsoft.com/office/powerpoint/2010/main" val="42013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Με ανθρώπινες σάρκες</a:t>
            </a:r>
            <a:endParaRPr lang="el-GR" sz="7200" dirty="0"/>
          </a:p>
        </p:txBody>
      </p:sp>
    </p:spTree>
    <p:extLst>
      <p:ext uri="{BB962C8B-B14F-4D97-AF65-F5344CB8AC3E}">
        <p14:creationId xmlns:p14="http://schemas.microsoft.com/office/powerpoint/2010/main" val="757282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8. Ποιος πήρε τα μήλα από τον κήπο των Εσπερίδων ;</a:t>
            </a:r>
            <a:endParaRPr lang="el-GR" sz="4400" dirty="0"/>
          </a:p>
        </p:txBody>
      </p:sp>
    </p:spTree>
    <p:extLst>
      <p:ext uri="{BB962C8B-B14F-4D97-AF65-F5344CB8AC3E}">
        <p14:creationId xmlns:p14="http://schemas.microsoft.com/office/powerpoint/2010/main" val="3972893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680322" y="2099256"/>
            <a:ext cx="7742462" cy="3836933"/>
          </a:xfrm>
        </p:spPr>
        <p:txBody>
          <a:bodyPr>
            <a:noAutofit/>
          </a:bodyPr>
          <a:lstStyle/>
          <a:p>
            <a:pPr marL="0" indent="0">
              <a:buNone/>
            </a:pPr>
            <a:r>
              <a:rPr lang="el-GR" sz="3600" dirty="0"/>
              <a:t>Η </a:t>
            </a:r>
            <a:r>
              <a:rPr lang="el-GR" sz="3600" b="1" dirty="0"/>
              <a:t>Ήρα</a:t>
            </a:r>
            <a:r>
              <a:rPr lang="el-GR" sz="3600" dirty="0"/>
              <a:t> ζήλευε την Αλκµήνη και µισούσε πολύ τον </a:t>
            </a:r>
            <a:r>
              <a:rPr lang="el-GR" sz="3600" dirty="0" smtClean="0"/>
              <a:t>Ηρακλή. Όταν ήταν βρέφος </a:t>
            </a:r>
            <a:r>
              <a:rPr lang="el-GR" sz="3600" dirty="0"/>
              <a:t>έστειλε µια νύχτα δυο </a:t>
            </a:r>
            <a:r>
              <a:rPr lang="el-GR" sz="3600" b="1" dirty="0"/>
              <a:t>φίδια</a:t>
            </a:r>
            <a:r>
              <a:rPr lang="el-GR" sz="3600" dirty="0"/>
              <a:t> να </a:t>
            </a:r>
            <a:r>
              <a:rPr lang="el-GR" sz="3600" dirty="0" smtClean="0"/>
              <a:t>τον </a:t>
            </a:r>
            <a:r>
              <a:rPr lang="el-GR" sz="3600" dirty="0"/>
              <a:t>πνίξουν</a:t>
            </a:r>
            <a:r>
              <a:rPr lang="el-GR" sz="3600" dirty="0" smtClean="0"/>
              <a:t>. </a:t>
            </a:r>
            <a:r>
              <a:rPr lang="el-GR" sz="3600" dirty="0"/>
              <a:t>Ο Ηρακλής όµως, χωρίς κανένα φόβο, άρπαξε τα φίδια απ’ το λαιµό και τα έπνιξε. Όλοι τότε κατάλαβαν ότι ο Ηρακλής είχε θεϊκή καταγωγή.</a:t>
            </a:r>
          </a:p>
        </p:txBody>
      </p:sp>
      <p:pic>
        <p:nvPicPr>
          <p:cNvPr id="3074" name="Picture 2" descr="Ηρακλής (μυθολογία) - Βικιπαίδ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478" y="2099256"/>
            <a:ext cx="3180053" cy="424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59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Ο Άτλαντας</a:t>
            </a:r>
            <a:endParaRPr lang="el-GR" sz="7200" dirty="0"/>
          </a:p>
        </p:txBody>
      </p:sp>
    </p:spTree>
    <p:extLst>
      <p:ext uri="{BB962C8B-B14F-4D97-AF65-F5344CB8AC3E}">
        <p14:creationId xmlns:p14="http://schemas.microsoft.com/office/powerpoint/2010/main" val="1933666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9. Με τι άλειψε η Δηιάνειρα το</a:t>
            </a:r>
            <a:r>
              <a:rPr lang="el-GR" sz="4400" dirty="0"/>
              <a:t> </a:t>
            </a:r>
            <a:r>
              <a:rPr lang="el-GR" sz="4400" b="1" dirty="0"/>
              <a:t>χιτώνα</a:t>
            </a:r>
            <a:r>
              <a:rPr lang="el-GR" sz="4400" dirty="0"/>
              <a:t> του Ηρακλή</a:t>
            </a:r>
            <a:r>
              <a:rPr lang="el-GR" sz="4400" dirty="0" smtClean="0"/>
              <a:t>;</a:t>
            </a:r>
            <a:endParaRPr lang="el-GR" sz="4400" dirty="0"/>
          </a:p>
        </p:txBody>
      </p:sp>
    </p:spTree>
    <p:extLst>
      <p:ext uri="{BB962C8B-B14F-4D97-AF65-F5344CB8AC3E}">
        <p14:creationId xmlns:p14="http://schemas.microsoft.com/office/powerpoint/2010/main" val="57959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dirty="0" smtClean="0"/>
              <a:t>Με αίμα από τον κένταυρο Νέσσο</a:t>
            </a:r>
            <a:endParaRPr lang="el-GR" sz="7200" dirty="0"/>
          </a:p>
        </p:txBody>
      </p:sp>
    </p:spTree>
    <p:extLst>
      <p:ext uri="{BB962C8B-B14F-4D97-AF65-F5344CB8AC3E}">
        <p14:creationId xmlns:p14="http://schemas.microsoft.com/office/powerpoint/2010/main" val="348978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4400" dirty="0" smtClean="0"/>
              <a:t>10. Τι απέγινε στο τέλος ο Ηρακλής;</a:t>
            </a:r>
            <a:endParaRPr lang="el-GR" sz="4400" dirty="0"/>
          </a:p>
        </p:txBody>
      </p:sp>
    </p:spTree>
    <p:extLst>
      <p:ext uri="{BB962C8B-B14F-4D97-AF65-F5344CB8AC3E}">
        <p14:creationId xmlns:p14="http://schemas.microsoft.com/office/powerpoint/2010/main" val="422659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4400" dirty="0" smtClean="0"/>
          </a:p>
          <a:p>
            <a:pPr marL="0" indent="0" algn="ctr">
              <a:buNone/>
            </a:pPr>
            <a:r>
              <a:rPr lang="el-GR" sz="7200" smtClean="0"/>
              <a:t>Ανέβηκε στον Όλυμπο</a:t>
            </a:r>
            <a:endParaRPr lang="el-GR" sz="7200" dirty="0"/>
          </a:p>
        </p:txBody>
      </p:sp>
    </p:spTree>
    <p:extLst>
      <p:ext uri="{BB962C8B-B14F-4D97-AF65-F5344CB8AC3E}">
        <p14:creationId xmlns:p14="http://schemas.microsoft.com/office/powerpoint/2010/main" val="3907142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Στον πιο κάτω σύνδεσμο μπορείτε να παρακολουθήσετε ένα βίντεο για τους </a:t>
            </a:r>
            <a:r>
              <a:rPr lang="el-GR" dirty="0" smtClean="0"/>
              <a:t>άθλους του Ηρακλή.</a:t>
            </a:r>
            <a:endParaRPr lang="el-GR" dirty="0"/>
          </a:p>
        </p:txBody>
      </p:sp>
      <p:sp>
        <p:nvSpPr>
          <p:cNvPr id="3" name="Content Placeholder 2"/>
          <p:cNvSpPr>
            <a:spLocks noGrp="1"/>
          </p:cNvSpPr>
          <p:nvPr>
            <p:ph idx="1"/>
          </p:nvPr>
        </p:nvSpPr>
        <p:spPr/>
        <p:txBody>
          <a:bodyPr/>
          <a:lstStyle/>
          <a:p>
            <a:r>
              <a:rPr lang="en-US" dirty="0">
                <a:hlinkClick r:id="rId2"/>
              </a:rPr>
              <a:t>https://www.youtube.com/watch?v=zZRcMiIwFpY</a:t>
            </a:r>
            <a:endParaRPr lang="el-GR" dirty="0"/>
          </a:p>
        </p:txBody>
      </p:sp>
      <p:pic>
        <p:nvPicPr>
          <p:cNvPr id="1026" name="Picture 2" descr="Ηρακλής – Οι 12 Άθλοι» στο Διεθνές Εκθεσιακό Κέντρο Θεσσαλονίκης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109" y="2881951"/>
            <a:ext cx="4532622" cy="3777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Ηρακλής – Οι 12 Άθλοι: Tο συναρπαστικό ταξίδι στο κορυφαίο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976" y="2881950"/>
            <a:ext cx="4532623" cy="377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4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 </a:t>
            </a:r>
            <a:endParaRPr lang="el-GR" dirty="0"/>
          </a:p>
        </p:txBody>
      </p:sp>
      <p:sp>
        <p:nvSpPr>
          <p:cNvPr id="3" name="Content Placeholder 2"/>
          <p:cNvSpPr>
            <a:spLocks noGrp="1"/>
          </p:cNvSpPr>
          <p:nvPr>
            <p:ph idx="1"/>
          </p:nvPr>
        </p:nvSpPr>
        <p:spPr/>
        <p:txBody>
          <a:bodyPr/>
          <a:lstStyle/>
          <a:p>
            <a:pPr lvl="0"/>
            <a:r>
              <a:rPr lang="el-GR" dirty="0" smtClean="0"/>
              <a:t>Βιβλίο: </a:t>
            </a:r>
            <a:r>
              <a:rPr lang="el-GR" b="1" dirty="0"/>
              <a:t>Από τη μυθολογία στην </a:t>
            </a:r>
            <a:r>
              <a:rPr lang="el-GR" b="1" dirty="0" smtClean="0"/>
              <a:t>Ιστορία</a:t>
            </a:r>
            <a:r>
              <a:rPr lang="el-GR" dirty="0"/>
              <a:t> </a:t>
            </a:r>
            <a:r>
              <a:rPr lang="el-GR" u="sng" dirty="0" smtClean="0">
                <a:hlinkClick r:id="rId2"/>
              </a:rPr>
              <a:t>http</a:t>
            </a:r>
            <a:r>
              <a:rPr lang="el-GR" u="sng" dirty="0">
                <a:hlinkClick r:id="rId2"/>
              </a:rPr>
              <a:t>://ebooks.edu.gr/modules/ebook/show.php/DSDIM-C103/88/697,2630</a:t>
            </a:r>
            <a:r>
              <a:rPr lang="el-GR" u="sng" dirty="0" smtClean="0">
                <a:hlinkClick r:id="rId2"/>
              </a:rPr>
              <a:t>/</a:t>
            </a:r>
            <a:endParaRPr lang="el-GR" u="sng" dirty="0"/>
          </a:p>
          <a:p>
            <a:pPr lvl="0"/>
            <a:endParaRPr lang="el-GR" u="sng" dirty="0" smtClean="0"/>
          </a:p>
          <a:p>
            <a:pPr lvl="0"/>
            <a:endParaRPr lang="el-GR" u="sng" dirty="0"/>
          </a:p>
          <a:p>
            <a:pPr marL="0" lvl="0" indent="0">
              <a:buNone/>
            </a:pPr>
            <a:endParaRPr lang="el-GR" u="sng" dirty="0" smtClean="0"/>
          </a:p>
          <a:p>
            <a:pPr marL="0" lvl="0" indent="0">
              <a:buNone/>
            </a:pPr>
            <a:endParaRPr lang="el-GR" dirty="0"/>
          </a:p>
          <a:p>
            <a:endParaRPr lang="el-GR" dirty="0"/>
          </a:p>
        </p:txBody>
      </p:sp>
    </p:spTree>
    <p:extLst>
      <p:ext uri="{BB962C8B-B14F-4D97-AF65-F5344CB8AC3E}">
        <p14:creationId xmlns:p14="http://schemas.microsoft.com/office/powerpoint/2010/main" val="823161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500017" y="2063612"/>
            <a:ext cx="7639431" cy="4489361"/>
          </a:xfrm>
        </p:spPr>
        <p:txBody>
          <a:bodyPr>
            <a:normAutofit fontScale="92500" lnSpcReduction="10000"/>
          </a:bodyPr>
          <a:lstStyle/>
          <a:p>
            <a:pPr marL="0" indent="0">
              <a:buNone/>
            </a:pPr>
            <a:r>
              <a:rPr lang="el-GR" dirty="0"/>
              <a:t>Όταν µεγάλωσε ο Ηρακλής, παντρεύτηκε </a:t>
            </a:r>
            <a:r>
              <a:rPr lang="el-GR" dirty="0" smtClean="0"/>
              <a:t>και </a:t>
            </a:r>
            <a:r>
              <a:rPr lang="el-GR" dirty="0"/>
              <a:t>ζούσε ευτυχισµένος</a:t>
            </a:r>
            <a:r>
              <a:rPr lang="el-GR" dirty="0" smtClean="0"/>
              <a:t>. </a:t>
            </a:r>
            <a:r>
              <a:rPr lang="el-GR" dirty="0"/>
              <a:t>Κάποια µέρα όµως η Ήρα, που πάντα τον µισούσε, τον τρέλανε κι ο Ηρακλής έκανε κακό στα παιδιά και στη γυναίκα του, νοµίζοντας πως είναι εχθροί του. Συνήλθε όµως και κατάλαβε το κακό που είχε κάνει. Πήγε τότε στο µαντείο των Δελφών, για να ρωτήσει τον Απόλλωνα τι έπρεπε να κάνει για να τον συγχωρέσουν οι θεοί</a:t>
            </a:r>
            <a:r>
              <a:rPr lang="el-GR" dirty="0" smtClean="0"/>
              <a:t>.</a:t>
            </a:r>
          </a:p>
          <a:p>
            <a:endParaRPr lang="el-GR" dirty="0" smtClean="0"/>
          </a:p>
          <a:p>
            <a:pPr marL="0" indent="0">
              <a:buNone/>
            </a:pPr>
            <a:r>
              <a:rPr lang="el-GR" dirty="0"/>
              <a:t>Η </a:t>
            </a:r>
            <a:r>
              <a:rPr lang="el-GR" b="1" dirty="0"/>
              <a:t>Πυθία,</a:t>
            </a:r>
            <a:r>
              <a:rPr lang="el-GR" dirty="0"/>
              <a:t> η ιέρεια του Απόλλωνα, του είπε ότι έπρεπε να γυρίσει στις </a:t>
            </a:r>
            <a:r>
              <a:rPr lang="el-GR" b="1" dirty="0"/>
              <a:t>Μυκήνες,</a:t>
            </a:r>
            <a:r>
              <a:rPr lang="el-GR" dirty="0"/>
              <a:t> την πατρίδα της µητέρας του, και να υπηρετήσει πιστά δώδεκα χρόνια τον ξάδερφό του, τον </a:t>
            </a:r>
            <a:r>
              <a:rPr lang="el-GR" b="1" dirty="0"/>
              <a:t>Ευρυσθέα,</a:t>
            </a:r>
            <a:r>
              <a:rPr lang="el-GR" dirty="0"/>
              <a:t> που βασίλευε εκεί. Μετά θα γινόταν αθάνατος και θα ανέβαινε στον Όλυµπο.</a:t>
            </a:r>
          </a:p>
        </p:txBody>
      </p:sp>
      <p:pic>
        <p:nvPicPr>
          <p:cNvPr id="4098" name="Picture 2" descr="Ρωτώντας την Πυθία για τους επαγγελματικούς λογαριασμού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078" y="2498501"/>
            <a:ext cx="3651786" cy="361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3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λιοντάρι της Νεμέας</a:t>
            </a:r>
            <a:endParaRPr lang="el-GR" dirty="0"/>
          </a:p>
        </p:txBody>
      </p:sp>
      <p:sp>
        <p:nvSpPr>
          <p:cNvPr id="3" name="Content Placeholder 2"/>
          <p:cNvSpPr>
            <a:spLocks noGrp="1"/>
          </p:cNvSpPr>
          <p:nvPr>
            <p:ph idx="1"/>
          </p:nvPr>
        </p:nvSpPr>
        <p:spPr>
          <a:xfrm>
            <a:off x="399244" y="2458711"/>
            <a:ext cx="11423562" cy="4378817"/>
          </a:xfrm>
        </p:spPr>
        <p:txBody>
          <a:bodyPr>
            <a:normAutofit fontScale="85000" lnSpcReduction="20000"/>
          </a:bodyPr>
          <a:lstStyle/>
          <a:p>
            <a:pPr marL="0" indent="0">
              <a:buNone/>
            </a:pPr>
            <a:r>
              <a:rPr lang="el-GR" dirty="0"/>
              <a:t>Ο Ηρακλής </a:t>
            </a:r>
            <a:r>
              <a:rPr lang="el-GR" dirty="0" smtClean="0"/>
              <a:t>μαζίµε </a:t>
            </a:r>
            <a:r>
              <a:rPr lang="el-GR" dirty="0"/>
              <a:t>τον ανιψιό του, τον </a:t>
            </a:r>
            <a:r>
              <a:rPr lang="el-GR" b="1" dirty="0"/>
              <a:t>Ιόλαο,</a:t>
            </a:r>
            <a:r>
              <a:rPr lang="el-GR" dirty="0"/>
              <a:t> πήγε στις Μυκήνες για να υπηρετήσει τον Ευρυσθέα. Ο Ευρυσθέας, που φοβόταν τον Ηρακλή, τον έστειλε να κάνει</a:t>
            </a:r>
            <a:r>
              <a:rPr lang="el-GR" b="1" dirty="0"/>
              <a:t> δώδεκα άθλους,</a:t>
            </a:r>
            <a:r>
              <a:rPr lang="el-GR" dirty="0"/>
              <a:t> δηλαδή δώδεκα δύσκολα κατορθώµατα, ελπίζοντας ότι σε κάποιο από αυτά θα σκοτωνόταν.</a:t>
            </a:r>
            <a:br>
              <a:rPr lang="el-GR" dirty="0"/>
            </a:br>
            <a:r>
              <a:rPr lang="el-GR" dirty="0"/>
              <a:t>Ο πρώτος άθλος που έκανε ο Ηρακλής ήταν να σκοτώσει το λιοντάρι της Νεµέας. Το φοβερό αυτό λιοντάρι το είχε µεγαλώσει η Ήρα. Το δέρµα του ήταν τόσο σκληρό που τα σιδερένια βέλη δεν το περνούσαν. Είχε τη φωλιά του σε µια σπηλιά µε δυο εισόδους, στην πλαγιά ενός βουνού κοντά στη Νεµέα. Καθηµερινά κατέβαινε στην πεδιάδα και κατασπάραζε ζώα και ανθρώπους. Οι κάτοικοι ήταν απελπισµένοι και δεν τολµούσαν να βγουν στην εξοχή.</a:t>
            </a:r>
            <a:br>
              <a:rPr lang="el-GR" dirty="0"/>
            </a:br>
            <a:r>
              <a:rPr lang="el-GR" dirty="0"/>
              <a:t>Ο Ηρακλής, πηγαίνοντας στη </a:t>
            </a:r>
            <a:r>
              <a:rPr lang="el-GR" b="1" dirty="0"/>
              <a:t>Νεµέα,</a:t>
            </a:r>
            <a:r>
              <a:rPr lang="el-GR" dirty="0"/>
              <a:t> πέρασε από το ιερό άλσος της πόλης, έκοψε µια αγριελιά κι απ’ τον κορµό της έφτιαξε ένα βαρύ </a:t>
            </a:r>
            <a:r>
              <a:rPr lang="el-GR" b="1" dirty="0"/>
              <a:t>ρόπαλο</a:t>
            </a:r>
            <a:r>
              <a:rPr lang="el-GR" dirty="0"/>
              <a:t>. Μετά πήγε και περίµενε κοντά στη φωλιά του λιονταριού κι, όταν αυτό φάνηκε, το χτύπησε πρώτα µε τα βέλη του. Τα βέλη έπεσαν στη γη χωρίς να το τραυµατίσουν και το λιοντάρι επιτέθηκε στον Ηρακλή. Εκείνος το χτύπησε µε το ρόπαλο. Το λιοντάρι πόνεσε και κρύφτηκε στη φωλιά του. Ο Ηρακλής τότε µάζεψε µεγάλες πέτρες, έκλεισε τη µια είσοδο και µπήκε από την άλλη. Το ζώο βρυχήθηκε και σείστηκε όλο το βουνό. Όρµησε πάνω στον ήρωα και πάλευαν µια ώρα. Τέλος ο Ηρακλής τύλιξε τα χέρια του γύρω από το λαιµό του και το έπνιξε. Μετά πήρε το δέρµα του, τη </a:t>
            </a:r>
            <a:r>
              <a:rPr lang="el-GR" b="1" dirty="0"/>
              <a:t>λεοντή,</a:t>
            </a:r>
            <a:r>
              <a:rPr lang="el-GR" dirty="0"/>
              <a:t> το φόρεσε και γύρισε στις Μυκήνες. Όταν τον είδε ο </a:t>
            </a:r>
            <a:r>
              <a:rPr lang="el-GR" b="1" dirty="0"/>
              <a:t>Ευρυσθέας</a:t>
            </a:r>
            <a:r>
              <a:rPr lang="el-GR" dirty="0"/>
              <a:t> τρόµαξε πολύ και διέταξε να του φτιάξουν ένα χάλκινο πιθάρι, για να κρύβεται, όταν θα κινδύνευε.</a:t>
            </a:r>
          </a:p>
        </p:txBody>
      </p:sp>
      <p:pic>
        <p:nvPicPr>
          <p:cNvPr id="5122" name="Picture 2" descr="1. Ο Ηρακλής παλεύει µε το λιοντάρι της Νεµέας. Από αρχαίο ελληνικό αγγ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043" y="104454"/>
            <a:ext cx="3923763" cy="235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5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Λερναία </a:t>
            </a:r>
            <a:r>
              <a:rPr lang="el-GR" b="1" dirty="0" smtClean="0"/>
              <a:t>Ύδρα</a:t>
            </a:r>
            <a:endParaRPr lang="el-GR" dirty="0"/>
          </a:p>
        </p:txBody>
      </p:sp>
      <p:sp>
        <p:nvSpPr>
          <p:cNvPr id="3" name="Content Placeholder 2"/>
          <p:cNvSpPr>
            <a:spLocks noGrp="1"/>
          </p:cNvSpPr>
          <p:nvPr>
            <p:ph idx="1"/>
          </p:nvPr>
        </p:nvSpPr>
        <p:spPr>
          <a:xfrm>
            <a:off x="384107" y="2092175"/>
            <a:ext cx="6737909" cy="4385898"/>
          </a:xfrm>
        </p:spPr>
        <p:txBody>
          <a:bodyPr>
            <a:normAutofit fontScale="85000" lnSpcReduction="10000"/>
          </a:bodyPr>
          <a:lstStyle/>
          <a:p>
            <a:pPr marL="0" indent="0">
              <a:buNone/>
            </a:pPr>
            <a:r>
              <a:rPr lang="el-GR" dirty="0"/>
              <a:t>Στη </a:t>
            </a:r>
            <a:r>
              <a:rPr lang="el-GR" b="1" dirty="0"/>
              <a:t>λίµνη Λέρνη</a:t>
            </a:r>
            <a:r>
              <a:rPr lang="el-GR" dirty="0"/>
              <a:t> της Πελοποννήσου ζούσε ένα φοβερό νερόφιδο, µε τεράστιο σώµα και εννιά κεφάλια. Από τα στόµατά του έβγαινε φωτιά που κατάκαιγε φυτά, ζώα κι ανθρώπους. </a:t>
            </a:r>
            <a:r>
              <a:rPr lang="el-GR" dirty="0" smtClean="0"/>
              <a:t>Ο </a:t>
            </a:r>
            <a:r>
              <a:rPr lang="el-GR" dirty="0"/>
              <a:t>Ευρυσθέας διέταξε τον Ηρακλή να σκοτώσει αυτό το τέρας.</a:t>
            </a:r>
            <a:br>
              <a:rPr lang="el-GR" dirty="0"/>
            </a:br>
            <a:r>
              <a:rPr lang="el-GR" dirty="0"/>
              <a:t>Ο Ηρακλής πήγε στη λίµνη Λέρνη µαζί µε τον ανιψιό του, τον Ιόλαο. Κατάφερε να βγάλει τη </a:t>
            </a:r>
            <a:r>
              <a:rPr lang="el-GR" b="1" dirty="0"/>
              <a:t>Λερναία Ύδρα</a:t>
            </a:r>
            <a:r>
              <a:rPr lang="el-GR" dirty="0"/>
              <a:t> από τη φωλιά της και της επιτέθηκε. Με ένα δρεπάνι άρχισε να κόβει τα κεφάλια της. Μόλις όµως έκοβε ένα κεφάλι, στη θέση του φύτρωναν δύο. Φώναξε τότε τον Ιόλαο, που άναψε ένα δαυλό και µόλις ο Ηρακλής έκοβε ένα κεφάλι, ο </a:t>
            </a:r>
            <a:r>
              <a:rPr lang="el-GR" b="1" dirty="0"/>
              <a:t>Ιόλαος</a:t>
            </a:r>
            <a:r>
              <a:rPr lang="el-GR" dirty="0"/>
              <a:t> έκαιγε την πληγή. Έτσι σταµάτησαν να φυτρώνουν καινούρια κεφάλια. Το µεσαίο όµως κεφάλι της Λερναίας Ύδρας ήταν αθάνατο. Γι’ αυτό ο Ηρακλής, αφού το έκοψε, το έθαψε βαθιά στη γη κι έβαλε πάνω του µια τεράστια πέτρα. Βούτηξε και τα </a:t>
            </a:r>
            <a:r>
              <a:rPr lang="el-GR" b="1" dirty="0"/>
              <a:t>βέλη</a:t>
            </a:r>
            <a:r>
              <a:rPr lang="el-GR" dirty="0"/>
              <a:t> του στο δηλητηριασµένο σώµα της Ύδρας κι έγιναν θανατηφόρα.</a:t>
            </a:r>
          </a:p>
        </p:txBody>
      </p:sp>
      <p:pic>
        <p:nvPicPr>
          <p:cNvPr id="6148" name="Picture 4" descr="Ηρακλής - ΕΚΔΟΣΕΙΣ ΣΤΕΦΑΝΙΔ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624" y="2092175"/>
            <a:ext cx="4059586" cy="455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0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 </a:t>
            </a:r>
            <a:r>
              <a:rPr lang="el-GR" b="1" dirty="0"/>
              <a:t>κάπρος του Ερύµανθου</a:t>
            </a:r>
            <a:endParaRPr lang="el-GR" dirty="0"/>
          </a:p>
        </p:txBody>
      </p:sp>
      <p:sp>
        <p:nvSpPr>
          <p:cNvPr id="3" name="Content Placeholder 2"/>
          <p:cNvSpPr>
            <a:spLocks noGrp="1"/>
          </p:cNvSpPr>
          <p:nvPr>
            <p:ph idx="1"/>
          </p:nvPr>
        </p:nvSpPr>
        <p:spPr>
          <a:xfrm>
            <a:off x="191953" y="2239924"/>
            <a:ext cx="6930064" cy="4225270"/>
          </a:xfrm>
        </p:spPr>
        <p:txBody>
          <a:bodyPr>
            <a:normAutofit/>
          </a:bodyPr>
          <a:lstStyle/>
          <a:p>
            <a:pPr marL="0" indent="0">
              <a:buNone/>
            </a:pPr>
            <a:r>
              <a:rPr lang="el-GR" dirty="0"/>
              <a:t>Μετά ο Ευρυσθέας έστειλε τον Ηρακλή να του φέρει ζωντανό ένα φοβερό </a:t>
            </a:r>
            <a:r>
              <a:rPr lang="el-GR" b="1" dirty="0"/>
              <a:t>αγριογούρουνο,</a:t>
            </a:r>
            <a:r>
              <a:rPr lang="el-GR" dirty="0"/>
              <a:t> που ζούσε στο βουνό </a:t>
            </a:r>
            <a:r>
              <a:rPr lang="el-GR" b="1" dirty="0"/>
              <a:t>Ερύµανθο</a:t>
            </a:r>
            <a:r>
              <a:rPr lang="el-GR" dirty="0"/>
              <a:t> της Πελοποννήσου, έκανε µεγάλες καταστροφές και σκότωνε ζώα και ανθρώπους. Ο Ηρακλής πήγε στον Ερύµανθο και κυνήγησε το αγριογούρουνο κάµποσες ηµέρες. Στο τέλος το ζώο εξαντλήθηκε από την κούραση και ο Ηρακλής το έπιασε, το έδεσε, το σήκωσε στους ώµους του και το πήγε ζωντανό στις Μυκήνες. Ο Ευρυσθέας, όταν το είδε, τρόµαξε και κρύφτηκε στο πιθάρι.</a:t>
            </a:r>
          </a:p>
        </p:txBody>
      </p:sp>
      <p:pic>
        <p:nvPicPr>
          <p:cNvPr id="7172" name="Picture 4" descr="Aνοίγει θεματικό πάρκο για την Ελληνική Μυθολογία στην Ελλάδ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750" y="2239924"/>
            <a:ext cx="4670039" cy="389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8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Το ελάφι µε τα χρυσά </a:t>
            </a:r>
            <a:r>
              <a:rPr lang="el-GR" b="1" dirty="0" smtClean="0"/>
              <a:t>κέρατα </a:t>
            </a:r>
            <a:endParaRPr lang="el-GR" dirty="0"/>
          </a:p>
        </p:txBody>
      </p:sp>
      <p:sp>
        <p:nvSpPr>
          <p:cNvPr id="3" name="Content Placeholder 2"/>
          <p:cNvSpPr>
            <a:spLocks noGrp="1"/>
          </p:cNvSpPr>
          <p:nvPr>
            <p:ph idx="1"/>
          </p:nvPr>
        </p:nvSpPr>
        <p:spPr>
          <a:xfrm>
            <a:off x="437882" y="2801200"/>
            <a:ext cx="11178861" cy="3599316"/>
          </a:xfrm>
        </p:spPr>
        <p:txBody>
          <a:bodyPr>
            <a:noAutofit/>
          </a:bodyPr>
          <a:lstStyle/>
          <a:p>
            <a:pPr marL="0" indent="0">
              <a:buNone/>
            </a:pPr>
            <a:r>
              <a:rPr lang="el-GR" sz="2800" dirty="0"/>
              <a:t>Σ’ ένα βουνό της Πελοποννήσου ζούσε </a:t>
            </a:r>
            <a:r>
              <a:rPr lang="el-GR" sz="2800" b="1" dirty="0"/>
              <a:t>το ιερό ελάφι της θεάς Άρτεµης.</a:t>
            </a:r>
            <a:r>
              <a:rPr lang="el-GR" sz="2800" dirty="0"/>
              <a:t> Είχε χρυσά κέρατα, χάλκινες οπλές και κανείς δεν το έφτανε στο τρέξιµο. Ο Ευρυσθέας διέταξε τον Ηρακλή να φέρει το ελάφι αυτό </a:t>
            </a:r>
            <a:r>
              <a:rPr lang="el-GR" sz="2800" b="1" dirty="0"/>
              <a:t>ζωντανό</a:t>
            </a:r>
            <a:r>
              <a:rPr lang="el-GR" sz="2800" dirty="0"/>
              <a:t> στις Μυκήνες. Ένα ολόκληρο χρόνο το κυνηγούσε ο Ηρακλής στα βουνά και στα δάση χωρίς αποτέλεσµα. Μια µέρα το ελάφι µπήκε στον ποταµό Λάδωνα, για να περάσει απέναντι. Τότε ο Ηρακλής το χτύπησε ελαφρά µε ένα βέλος στο πόδι. Μετά το σήκωσε στους ώµους του και το πήγε στις Μυκήνες. Αφού το έδειξε στον Ευρυσθέα, το άφησε ελεύθερο, όπως είχε υποσχεθεί στη θεά Άρτεµη.</a:t>
            </a:r>
            <a:br>
              <a:rPr lang="el-GR" sz="2800" dirty="0"/>
            </a:br>
            <a:endParaRPr lang="el-GR" sz="2800" dirty="0"/>
          </a:p>
        </p:txBody>
      </p:sp>
      <p:pic>
        <p:nvPicPr>
          <p:cNvPr id="8194" name="Picture 2" descr="1. Ο Ηρακλής και το ελάφι της Άρτεµης. Πάντα βοηθός ο Ιόλαος. Από αρχαίο ελληνικό αγγ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348" y="0"/>
            <a:ext cx="4871652" cy="28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92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a:t>
            </a:r>
            <a:r>
              <a:rPr lang="el-GR" b="1" dirty="0"/>
              <a:t>Στυµφαλίδες </a:t>
            </a:r>
            <a:r>
              <a:rPr lang="el-GR" b="1" dirty="0" smtClean="0"/>
              <a:t>όρνιθες</a:t>
            </a:r>
            <a:endParaRPr lang="el-GR" dirty="0"/>
          </a:p>
        </p:txBody>
      </p:sp>
      <p:sp>
        <p:nvSpPr>
          <p:cNvPr id="3" name="Content Placeholder 2"/>
          <p:cNvSpPr>
            <a:spLocks noGrp="1"/>
          </p:cNvSpPr>
          <p:nvPr>
            <p:ph idx="1"/>
          </p:nvPr>
        </p:nvSpPr>
        <p:spPr>
          <a:xfrm>
            <a:off x="141668" y="2060949"/>
            <a:ext cx="7765960" cy="4404246"/>
          </a:xfrm>
        </p:spPr>
        <p:txBody>
          <a:bodyPr>
            <a:noAutofit/>
          </a:bodyPr>
          <a:lstStyle/>
          <a:p>
            <a:pPr marL="0" indent="0">
              <a:buNone/>
            </a:pPr>
            <a:r>
              <a:rPr lang="el-GR" sz="3000" dirty="0"/>
              <a:t>Μετά ο Ηρακλής πήγε στη λίµνη Στυµφαλία. Εκεί ζούσαν οι </a:t>
            </a:r>
            <a:r>
              <a:rPr lang="el-GR" sz="3000" b="1" dirty="0"/>
              <a:t>Στυµφαλίδες όρνιθες,</a:t>
            </a:r>
            <a:r>
              <a:rPr lang="el-GR" sz="3000" dirty="0"/>
              <a:t> µεγάλα πουλιά, µε σιδερένια ράµφη και φτερά, που τρέφονταν µε ανθρώπινο κρέας. Φτάνοντας, άρχισε να χτυπά δυο χάλκινα κρόταλα που του είχε χαρίσει η Αθηνά. Τα πουλιά βγήκαν από τα καλάµια της λίµνης όπου κρύβονταν και πέταξαν τροµαγµένα. Τότε ο Ηρακλής µε τα βέλη του σκότωσε πολλά. Όσα γλίτωσαν έφυγαν µακριά και δεν ξαναφάνηκαν.</a:t>
            </a:r>
            <a:br>
              <a:rPr lang="el-GR" sz="3000" dirty="0"/>
            </a:br>
            <a:endParaRPr lang="el-GR" sz="3000" dirty="0"/>
          </a:p>
        </p:txBody>
      </p:sp>
      <p:pic>
        <p:nvPicPr>
          <p:cNvPr id="9218" name="Picture 2" descr="1. Ο Ηρακλής και ο Ιόλαος εξοντώνουν τη Λερναία Ύδρα. Από αρχαίο ελληνικό αγγ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200" y="2228045"/>
            <a:ext cx="4437800" cy="351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34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98</TotalTime>
  <Words>250</Words>
  <Application>Microsoft Office PowerPoint</Application>
  <PresentationFormat>Widescreen</PresentationFormat>
  <Paragraphs>74</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Trebuchet MS</vt:lpstr>
      <vt:lpstr>Berlin</vt:lpstr>
      <vt:lpstr>Ο Ηρακλής </vt:lpstr>
      <vt:lpstr>PowerPoint Presentation</vt:lpstr>
      <vt:lpstr>PowerPoint Presentation</vt:lpstr>
      <vt:lpstr>PowerPoint Presentation</vt:lpstr>
      <vt:lpstr>Το λιοντάρι της Νεμέας</vt:lpstr>
      <vt:lpstr>Η Λερναία Ύδρα</vt:lpstr>
      <vt:lpstr>Ο κάπρος του Ερύµανθου</vt:lpstr>
      <vt:lpstr>Το ελάφι µε τα χρυσά κέρατα </vt:lpstr>
      <vt:lpstr>Οι Στυµφαλίδες όρνιθες</vt:lpstr>
      <vt:lpstr>Οι στάβλοι του Αυγεία</vt:lpstr>
      <vt:lpstr>Άλλοι άθλοι</vt:lpstr>
      <vt:lpstr>Ο Κέρβερος του Άδη και τα χρυσά µήλα των Εσπερίδων</vt:lpstr>
      <vt:lpstr>Το τέλος του Ηρακλή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Στον πιο κάτω σύνδεσμο μπορείτε να παρακολουθήσετε ένα βίντεο για τους άθλους του Ηρακλή.</vt:lpstr>
      <vt:lpstr>Πηγές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Ηρακλής</dc:title>
  <dc:creator>ΛΟΥΚΙΑ ΜΑΥΡΟΓΕΝΗ</dc:creator>
  <cp:lastModifiedBy>ΛΟΥΚΙΑ ΜΑΥΡΟΓΕΝΗ</cp:lastModifiedBy>
  <cp:revision>29</cp:revision>
  <dcterms:created xsi:type="dcterms:W3CDTF">2020-04-23T19:53:02Z</dcterms:created>
  <dcterms:modified xsi:type="dcterms:W3CDTF">2020-04-24T08:33:01Z</dcterms:modified>
</cp:coreProperties>
</file>