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64" r:id="rId4"/>
    <p:sldId id="257" r:id="rId5"/>
    <p:sldId id="259" r:id="rId6"/>
    <p:sldId id="262" r:id="rId7"/>
    <p:sldId id="260" r:id="rId8"/>
    <p:sldId id="268" r:id="rId9"/>
    <p:sldId id="266" r:id="rId10"/>
    <p:sldId id="269" r:id="rId11"/>
    <p:sldId id="263" r:id="rId12"/>
    <p:sldId id="265" r:id="rId13"/>
    <p:sldId id="278" r:id="rId14"/>
    <p:sldId id="272" r:id="rId15"/>
    <p:sldId id="279" r:id="rId16"/>
    <p:sldId id="280" r:id="rId17"/>
    <p:sldId id="275" r:id="rId18"/>
    <p:sldId id="281" r:id="rId19"/>
    <p:sldId id="282" r:id="rId20"/>
    <p:sldId id="277" r:id="rId21"/>
    <p:sldId id="283" r:id="rId22"/>
    <p:sldId id="284" r:id="rId23"/>
    <p:sldId id="276" r:id="rId24"/>
    <p:sldId id="273" r:id="rId25"/>
    <p:sldId id="274" r:id="rId26"/>
    <p:sldId id="285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8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4/12/2020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4/12/2020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4/12/2020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eslgamesplus.com/food-partitives-esl-fun-game-food-quantities-game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slide" Target="slide16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slide" Target="slide18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slide" Target="slide21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slide" Target="slide25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veworksheets.com/worksheets/en/English_as_a_Second_Language_(ESL)/Countable_and_uncountable_nouns/COUNTABLE-UNCOUNTABLE_NOUNS_ze1409dy" TargetMode="External"/><Relationship Id="rId2" Type="http://schemas.openxmlformats.org/officeDocument/2006/relationships/hyperlink" Target="https://www.liveworksheets.com/worksheets/en/English_as_a_Second_Language_(ESL)/Countable_and_uncountable_nouns/Countable_-_Uncountable_nouns_kx176r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earnenglishkids.britishcouncil.org/grammar-videos/how-many-sweets" TargetMode="External"/><Relationship Id="rId5" Type="http://schemas.openxmlformats.org/officeDocument/2006/relationships/hyperlink" Target="https://learnenglishkids.britishcouncil.org/grammar-practice/nouns-countable-and-uncountable" TargetMode="External"/><Relationship Id="rId4" Type="http://schemas.openxmlformats.org/officeDocument/2006/relationships/hyperlink" Target="https://www.liveworksheets.com/worksheets/en/English_as_a_Second_Language_(ESL)/Countable_and_uncountable_nouns/COUNTABLE-UNCOUNTABLE_NOUNS_rn1413lz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eslgamesplus.com/countable-uncountable-a-an-rally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11519" y="365041"/>
            <a:ext cx="12748562" cy="4261084"/>
          </a:xfrm>
        </p:spPr>
        <p:txBody>
          <a:bodyPr/>
          <a:lstStyle/>
          <a:p>
            <a:r>
              <a:rPr lang="en-US" dirty="0"/>
              <a:t>Let’s              talk </a:t>
            </a:r>
            <a:br>
              <a:rPr lang="en-US" dirty="0"/>
            </a:br>
            <a:r>
              <a:rPr lang="en-US" dirty="0"/>
              <a:t>about              food!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Countable-uncountable nouns</a:t>
            </a:r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090" y="1618958"/>
            <a:ext cx="3640732" cy="353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34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732" y="218942"/>
            <a:ext cx="1990841" cy="2446986"/>
          </a:xfrm>
          <a:prstGeom prst="rect">
            <a:avLst/>
          </a:prstGeom>
        </p:spPr>
      </p:pic>
      <p:sp>
        <p:nvSpPr>
          <p:cNvPr id="3" name="24-Point Star 2"/>
          <p:cNvSpPr/>
          <p:nvPr/>
        </p:nvSpPr>
        <p:spPr>
          <a:xfrm>
            <a:off x="2601532" y="321972"/>
            <a:ext cx="9002332" cy="6233373"/>
          </a:xfrm>
          <a:prstGeom prst="star24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00" b="1" u="sng" dirty="0">
                <a:solidFill>
                  <a:schemeClr val="tx1"/>
                </a:solidFill>
                <a:latin typeface="Comic Sans MS" panose="030F0702030302020204" pitchFamily="66" charset="0"/>
              </a:rPr>
              <a:t>BE CAREFUL!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There isn’t an apple.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There isn’t any sugar.</a:t>
            </a:r>
          </a:p>
          <a:p>
            <a:pPr algn="ctr"/>
            <a:endParaRPr lang="en-US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There aren’t any pears.</a:t>
            </a:r>
            <a:endParaRPr lang="el-GR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82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584" y="441932"/>
            <a:ext cx="7117137" cy="58493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7104" y="2397465"/>
            <a:ext cx="2822693" cy="3505504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8677104" y="656823"/>
            <a:ext cx="2609081" cy="1455312"/>
          </a:xfrm>
          <a:prstGeom prst="wedgeRoundRectCallout">
            <a:avLst>
              <a:gd name="adj1" fmla="val 2285"/>
              <a:gd name="adj2" fmla="val 875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We can also use these phrases!</a:t>
            </a:r>
            <a:endParaRPr lang="el-GR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5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r>
              <a:rPr lang="en-US" dirty="0">
                <a:hlinkClick r:id="rId2"/>
              </a:rPr>
              <a:t>http://www.eslgamesplus.com/food-partitives-esl-fun-game-food-quantities-game/</a:t>
            </a:r>
            <a:endParaRPr lang="en-US" dirty="0"/>
          </a:p>
          <a:p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794548" y="0"/>
            <a:ext cx="2938106" cy="3499407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374265" y="437882"/>
            <a:ext cx="4043966" cy="1558343"/>
          </a:xfrm>
          <a:prstGeom prst="wedgeRoundRectCallout">
            <a:avLst>
              <a:gd name="adj1" fmla="val 87129"/>
              <a:gd name="adj2" fmla="val 5919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Try out this game too!</a:t>
            </a:r>
          </a:p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5783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78529" y="258459"/>
            <a:ext cx="2704153" cy="3499407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4670474" y="258459"/>
            <a:ext cx="5556738" cy="2344064"/>
          </a:xfrm>
          <a:prstGeom prst="wedgeRoundRectCallout">
            <a:avLst>
              <a:gd name="adj1" fmla="val -66656"/>
              <a:gd name="adj2" fmla="val 3420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Take a look at my pizza and play the √ or x game! </a:t>
            </a:r>
            <a:endParaRPr lang="el-GR" sz="3200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682" y="2887682"/>
            <a:ext cx="5036234" cy="369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7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There are some olives on the pizza.</a:t>
            </a:r>
            <a:endParaRPr lang="el-GR" sz="44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054" y="1874517"/>
            <a:ext cx="6525570" cy="4785418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946" y="3121781"/>
            <a:ext cx="2009108" cy="2009108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9308" y="3400023"/>
            <a:ext cx="1918340" cy="173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64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114425"/>
            <a:ext cx="4876800" cy="4629150"/>
          </a:xfrm>
          <a:prstGeom prst="rect">
            <a:avLst/>
          </a:prstGeom>
        </p:spPr>
      </p:pic>
      <p:sp>
        <p:nvSpPr>
          <p:cNvPr id="3" name="Right Arrow 2">
            <a:hlinkClick r:id="rId3" action="ppaction://hlinksldjump"/>
            <a:extLst>
              <a:ext uri="{FF2B5EF4-FFF2-40B4-BE49-F238E27FC236}">
                <a16:creationId xmlns="" xmlns:a16="http://schemas.microsoft.com/office/drawing/2014/main" id="{5296890B-D34C-0541-9867-43A44238CCEE}"/>
              </a:ext>
            </a:extLst>
          </p:cNvPr>
          <p:cNvSpPr/>
          <p:nvPr/>
        </p:nvSpPr>
        <p:spPr>
          <a:xfrm>
            <a:off x="9417269" y="5328745"/>
            <a:ext cx="788276" cy="4148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05979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112" y="1067873"/>
            <a:ext cx="5558307" cy="5558307"/>
          </a:xfrm>
          <a:prstGeom prst="rect">
            <a:avLst/>
          </a:prstGeom>
        </p:spPr>
      </p:pic>
      <p:sp>
        <p:nvSpPr>
          <p:cNvPr id="3" name="Left Arrow 2">
            <a:hlinkClick r:id="rId3" action="ppaction://hlinksldjump"/>
            <a:extLst>
              <a:ext uri="{FF2B5EF4-FFF2-40B4-BE49-F238E27FC236}">
                <a16:creationId xmlns="" xmlns:a16="http://schemas.microsoft.com/office/drawing/2014/main" id="{AA022C0C-2993-1E4A-9A8F-BCFE8F7B64AE}"/>
              </a:ext>
            </a:extLst>
          </p:cNvPr>
          <p:cNvSpPr/>
          <p:nvPr/>
        </p:nvSpPr>
        <p:spPr>
          <a:xfrm>
            <a:off x="4035972" y="5496910"/>
            <a:ext cx="641131" cy="35735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69136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There aren’t any peppers on the pizza.</a:t>
            </a:r>
            <a:endParaRPr lang="el-GR" sz="44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054" y="1874517"/>
            <a:ext cx="6525570" cy="4785418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946" y="3121781"/>
            <a:ext cx="2009108" cy="2009108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9308" y="3400023"/>
            <a:ext cx="1918340" cy="173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55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114425"/>
            <a:ext cx="4876800" cy="4629150"/>
          </a:xfrm>
          <a:prstGeom prst="rect">
            <a:avLst/>
          </a:prstGeom>
        </p:spPr>
      </p:pic>
      <p:sp>
        <p:nvSpPr>
          <p:cNvPr id="3" name="Right Arrow 2">
            <a:hlinkClick r:id="rId3" action="ppaction://hlinksldjump"/>
            <a:extLst>
              <a:ext uri="{FF2B5EF4-FFF2-40B4-BE49-F238E27FC236}">
                <a16:creationId xmlns="" xmlns:a16="http://schemas.microsoft.com/office/drawing/2014/main" id="{5296890B-D34C-0541-9867-43A44238CCEE}"/>
              </a:ext>
            </a:extLst>
          </p:cNvPr>
          <p:cNvSpPr/>
          <p:nvPr/>
        </p:nvSpPr>
        <p:spPr>
          <a:xfrm>
            <a:off x="9417269" y="5328745"/>
            <a:ext cx="788276" cy="4148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37983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112" y="1067873"/>
            <a:ext cx="5558307" cy="5558307"/>
          </a:xfrm>
          <a:prstGeom prst="rect">
            <a:avLst/>
          </a:prstGeom>
        </p:spPr>
      </p:pic>
      <p:sp>
        <p:nvSpPr>
          <p:cNvPr id="3" name="Left Arrow 2">
            <a:hlinkClick r:id="rId3" action="ppaction://hlinksldjump"/>
            <a:extLst>
              <a:ext uri="{FF2B5EF4-FFF2-40B4-BE49-F238E27FC236}">
                <a16:creationId xmlns="" xmlns:a16="http://schemas.microsoft.com/office/drawing/2014/main" id="{AA022C0C-2993-1E4A-9A8F-BCFE8F7B64AE}"/>
              </a:ext>
            </a:extLst>
          </p:cNvPr>
          <p:cNvSpPr/>
          <p:nvPr/>
        </p:nvSpPr>
        <p:spPr>
          <a:xfrm>
            <a:off x="4035972" y="5496910"/>
            <a:ext cx="641131" cy="35735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04917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310" y="141668"/>
            <a:ext cx="7323785" cy="41196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625" y="3219718"/>
            <a:ext cx="2822350" cy="349046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030310" y="4533363"/>
            <a:ext cx="7689551" cy="1996226"/>
          </a:xfrm>
          <a:prstGeom prst="wedgeRoundRectCallout">
            <a:avLst>
              <a:gd name="adj1" fmla="val 67655"/>
              <a:gd name="adj2" fmla="val -4861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Look at this fridge! What do you like?</a:t>
            </a:r>
          </a:p>
          <a:p>
            <a:pPr algn="ctr"/>
            <a:r>
              <a:rPr lang="en-US" sz="2400" dirty="0">
                <a:latin typeface="Comic Sans MS" panose="030F0702030302020204" pitchFamily="66" charset="0"/>
              </a:rPr>
              <a:t>I like….</a:t>
            </a:r>
          </a:p>
          <a:p>
            <a:pPr algn="ctr"/>
            <a:r>
              <a:rPr lang="en-US" sz="2400" dirty="0">
                <a:latin typeface="Comic Sans MS" panose="030F0702030302020204" pitchFamily="66" charset="0"/>
              </a:rPr>
              <a:t>I don’t like…</a:t>
            </a:r>
          </a:p>
          <a:p>
            <a:pPr algn="ctr"/>
            <a:r>
              <a:rPr lang="en-US" sz="2400" dirty="0">
                <a:latin typeface="Comic Sans MS" panose="030F0702030302020204" pitchFamily="66" charset="0"/>
              </a:rPr>
              <a:t>I love…</a:t>
            </a:r>
          </a:p>
          <a:p>
            <a:pPr algn="ctr"/>
            <a:r>
              <a:rPr lang="en-US" sz="2400" dirty="0">
                <a:latin typeface="Comic Sans MS" panose="030F0702030302020204" pitchFamily="66" charset="0"/>
              </a:rPr>
              <a:t>I hate…</a:t>
            </a:r>
          </a:p>
        </p:txBody>
      </p:sp>
    </p:spTree>
    <p:extLst>
      <p:ext uri="{BB962C8B-B14F-4D97-AF65-F5344CB8AC3E}">
        <p14:creationId xmlns:p14="http://schemas.microsoft.com/office/powerpoint/2010/main" val="83670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There isn’t any pepperoni on the pizza.</a:t>
            </a:r>
            <a:endParaRPr lang="el-GR" sz="44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054" y="1874517"/>
            <a:ext cx="6525570" cy="4785418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946" y="3121781"/>
            <a:ext cx="2009108" cy="2009108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9308" y="3400023"/>
            <a:ext cx="1918340" cy="173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26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114425"/>
            <a:ext cx="4876800" cy="4629150"/>
          </a:xfrm>
          <a:prstGeom prst="rect">
            <a:avLst/>
          </a:prstGeom>
        </p:spPr>
      </p:pic>
      <p:sp>
        <p:nvSpPr>
          <p:cNvPr id="3" name="Right Arrow 2">
            <a:hlinkClick r:id="rId3" action="ppaction://hlinksldjump"/>
            <a:extLst>
              <a:ext uri="{FF2B5EF4-FFF2-40B4-BE49-F238E27FC236}">
                <a16:creationId xmlns="" xmlns:a16="http://schemas.microsoft.com/office/drawing/2014/main" id="{5296890B-D34C-0541-9867-43A44238CCEE}"/>
              </a:ext>
            </a:extLst>
          </p:cNvPr>
          <p:cNvSpPr/>
          <p:nvPr/>
        </p:nvSpPr>
        <p:spPr>
          <a:xfrm>
            <a:off x="9417269" y="5328745"/>
            <a:ext cx="788276" cy="4148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34996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112" y="1067873"/>
            <a:ext cx="5558307" cy="5558307"/>
          </a:xfrm>
          <a:prstGeom prst="rect">
            <a:avLst/>
          </a:prstGeom>
        </p:spPr>
      </p:pic>
      <p:sp>
        <p:nvSpPr>
          <p:cNvPr id="3" name="Left Arrow 2">
            <a:hlinkClick r:id="rId3" action="ppaction://hlinksldjump"/>
            <a:extLst>
              <a:ext uri="{FF2B5EF4-FFF2-40B4-BE49-F238E27FC236}">
                <a16:creationId xmlns="" xmlns:a16="http://schemas.microsoft.com/office/drawing/2014/main" id="{AA022C0C-2993-1E4A-9A8F-BCFE8F7B64AE}"/>
              </a:ext>
            </a:extLst>
          </p:cNvPr>
          <p:cNvSpPr/>
          <p:nvPr/>
        </p:nvSpPr>
        <p:spPr>
          <a:xfrm>
            <a:off x="4035972" y="5496910"/>
            <a:ext cx="641131" cy="35735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46395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There is some cheese on the pizza.</a:t>
            </a:r>
            <a:endParaRPr lang="el-GR" sz="44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054" y="1874517"/>
            <a:ext cx="6525570" cy="4785418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946" y="3121781"/>
            <a:ext cx="2009108" cy="2009108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9308" y="3400023"/>
            <a:ext cx="1918340" cy="173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55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114425"/>
            <a:ext cx="4876800" cy="4629150"/>
          </a:xfrm>
          <a:prstGeom prst="rect">
            <a:avLst/>
          </a:prstGeom>
        </p:spPr>
      </p:pic>
      <p:sp>
        <p:nvSpPr>
          <p:cNvPr id="3" name="Right Arrow 2">
            <a:hlinkClick r:id="" action="ppaction://hlinkshowjump?jump=lastslide"/>
            <a:extLst>
              <a:ext uri="{FF2B5EF4-FFF2-40B4-BE49-F238E27FC236}">
                <a16:creationId xmlns="" xmlns:a16="http://schemas.microsoft.com/office/drawing/2014/main" id="{5296890B-D34C-0541-9867-43A44238CCEE}"/>
              </a:ext>
            </a:extLst>
          </p:cNvPr>
          <p:cNvSpPr/>
          <p:nvPr/>
        </p:nvSpPr>
        <p:spPr>
          <a:xfrm>
            <a:off x="9417269" y="5328745"/>
            <a:ext cx="788276" cy="4148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12949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112" y="1067873"/>
            <a:ext cx="5558307" cy="5558307"/>
          </a:xfrm>
          <a:prstGeom prst="rect">
            <a:avLst/>
          </a:prstGeom>
        </p:spPr>
      </p:pic>
      <p:sp>
        <p:nvSpPr>
          <p:cNvPr id="3" name="Left Arrow 2">
            <a:hlinkClick r:id="rId3" action="ppaction://hlinksldjump"/>
            <a:extLst>
              <a:ext uri="{FF2B5EF4-FFF2-40B4-BE49-F238E27FC236}">
                <a16:creationId xmlns="" xmlns:a16="http://schemas.microsoft.com/office/drawing/2014/main" id="{AA022C0C-2993-1E4A-9A8F-BCFE8F7B64AE}"/>
              </a:ext>
            </a:extLst>
          </p:cNvPr>
          <p:cNvSpPr/>
          <p:nvPr/>
        </p:nvSpPr>
        <p:spPr>
          <a:xfrm>
            <a:off x="4035972" y="5496910"/>
            <a:ext cx="641131" cy="35735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06649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latin typeface="Comic Sans MS" panose="030F0702030302020204" pitchFamily="66" charset="0"/>
              </a:rPr>
              <a:t>Χρησιμεσ ιστοσελιδεσ</a:t>
            </a:r>
            <a:endParaRPr lang="el-GR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latin typeface="Comic Sans MS" panose="030F0702030302020204" pitchFamily="66" charset="0"/>
                <a:hlinkClick r:id="rId2"/>
              </a:rPr>
              <a:t>https://www.liveworksheets.com/worksheets/en/English_as_a_Second_Language_(ESL)/Countable_and_uncountable_nouns/Countable_-_</a:t>
            </a:r>
            <a:r>
              <a:rPr lang="en-US" dirty="0" smtClean="0">
                <a:latin typeface="Comic Sans MS" panose="030F0702030302020204" pitchFamily="66" charset="0"/>
                <a:hlinkClick r:id="rId2"/>
              </a:rPr>
              <a:t>Uncountable_nouns_kx176rx</a:t>
            </a:r>
            <a:r>
              <a:rPr lang="el-GR" dirty="0" smtClean="0">
                <a:latin typeface="Comic Sans MS" panose="030F0702030302020204" pitchFamily="66" charset="0"/>
              </a:rPr>
              <a:t>  (</a:t>
            </a:r>
            <a:r>
              <a:rPr lang="en-US" dirty="0" smtClean="0">
                <a:latin typeface="Comic Sans MS" panose="030F0702030302020204" pitchFamily="66" charset="0"/>
              </a:rPr>
              <a:t>Activities 1, 4, 5</a:t>
            </a:r>
            <a:r>
              <a:rPr lang="el-GR" dirty="0" smtClean="0">
                <a:latin typeface="Comic Sans MS" panose="030F0702030302020204" pitchFamily="66" charset="0"/>
              </a:rPr>
              <a:t>)</a:t>
            </a:r>
            <a:endParaRPr lang="en-US" dirty="0" smtClean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  <a:hlinkClick r:id="rId3"/>
              </a:rPr>
              <a:t>https://www.liveworksheets.com/worksheets/en/English_as_a_Second_Language_(ESL)/</a:t>
            </a:r>
            <a:r>
              <a:rPr lang="en-US" dirty="0" smtClean="0">
                <a:latin typeface="Comic Sans MS" panose="030F0702030302020204" pitchFamily="66" charset="0"/>
                <a:hlinkClick r:id="rId3"/>
              </a:rPr>
              <a:t>Countable_and_uncountable_nouns/COUNTABLE-UNCOUNTABLE_NOUNS_ze1409dy</a:t>
            </a:r>
            <a:endParaRPr lang="en-US" dirty="0" smtClean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  <a:hlinkClick r:id="rId4"/>
              </a:rPr>
              <a:t>https://www.liveworksheets.com/worksheets/en/English_as_a_Second_Language_(ESL)/</a:t>
            </a:r>
            <a:r>
              <a:rPr lang="en-US" dirty="0" smtClean="0">
                <a:latin typeface="Comic Sans MS" panose="030F0702030302020204" pitchFamily="66" charset="0"/>
                <a:hlinkClick r:id="rId4"/>
              </a:rPr>
              <a:t>Countable_and_uncountable_nouns/COUNTABLE-UNCOUNTABLE_NOUNS_rn1413lz</a:t>
            </a:r>
            <a:endParaRPr lang="en-US" dirty="0" smtClean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  <a:hlinkClick r:id="rId5"/>
              </a:rPr>
              <a:t>https://</a:t>
            </a:r>
            <a:r>
              <a:rPr lang="en-US" dirty="0" smtClean="0">
                <a:latin typeface="Comic Sans MS" panose="030F0702030302020204" pitchFamily="66" charset="0"/>
                <a:hlinkClick r:id="rId5"/>
              </a:rPr>
              <a:t>learnenglishkids.britishcouncil.org/grammar-practice/nouns-countable-and-uncountable</a:t>
            </a:r>
            <a:endParaRPr lang="en-US" dirty="0" smtClean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  <a:hlinkClick r:id="rId6"/>
              </a:rPr>
              <a:t>https://learnenglishkids.britishcouncil.org/grammar-videos/how-many-sweets</a:t>
            </a:r>
            <a:endParaRPr lang="el-GR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77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520" y="947238"/>
            <a:ext cx="3264181" cy="4983483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5653825" y="4146997"/>
            <a:ext cx="45719" cy="4571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2406" y="2897746"/>
            <a:ext cx="2822693" cy="3493311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5653825" y="540912"/>
            <a:ext cx="4430333" cy="1803042"/>
          </a:xfrm>
          <a:prstGeom prst="wedgeRoundRectCallout">
            <a:avLst>
              <a:gd name="adj1" fmla="val 32365"/>
              <a:gd name="adj2" fmla="val 10678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Make a shopping list with food and drinks you like!</a:t>
            </a:r>
          </a:p>
        </p:txBody>
      </p:sp>
    </p:spTree>
    <p:extLst>
      <p:ext uri="{BB962C8B-B14F-4D97-AF65-F5344CB8AC3E}">
        <p14:creationId xmlns:p14="http://schemas.microsoft.com/office/powerpoint/2010/main" val="408183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6208" y="3168202"/>
            <a:ext cx="2711076" cy="3355176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6580068" y="154545"/>
            <a:ext cx="4972281" cy="3013657"/>
          </a:xfrm>
          <a:prstGeom prst="wedgeRoundRectCallout">
            <a:avLst>
              <a:gd name="adj1" fmla="val 30567"/>
              <a:gd name="adj2" fmla="val 5635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This is my shopping list! There is some milk.</a:t>
            </a:r>
          </a:p>
          <a:p>
            <a:pPr algn="ctr"/>
            <a:r>
              <a:rPr lang="en-US" sz="2800" dirty="0">
                <a:latin typeface="Comic Sans MS" panose="030F0702030302020204" pitchFamily="66" charset="0"/>
              </a:rPr>
              <a:t>There are some apples. There are some eggs. There are some bananas. </a:t>
            </a:r>
          </a:p>
          <a:p>
            <a:pPr algn="ctr"/>
            <a:r>
              <a:rPr lang="en-US" sz="2800" dirty="0">
                <a:latin typeface="Comic Sans MS" panose="030F0702030302020204" pitchFamily="66" charset="0"/>
              </a:rPr>
              <a:t>There is some bread.</a:t>
            </a:r>
            <a:endParaRPr lang="el-GR" sz="2800" dirty="0"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601" y="360608"/>
            <a:ext cx="5032955" cy="588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43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32305" y="3057336"/>
            <a:ext cx="2847268" cy="349940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555939" y="283335"/>
            <a:ext cx="3909255" cy="35159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I can say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There is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3200" dirty="0">
                <a:latin typeface="Comic Sans MS" panose="030F0702030302020204" pitchFamily="66" charset="0"/>
              </a:rPr>
              <a:t> banana in the fridge.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There is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an</a:t>
            </a:r>
            <a:r>
              <a:rPr lang="en-US" sz="3200" dirty="0">
                <a:latin typeface="Comic Sans MS" panose="030F0702030302020204" pitchFamily="66" charset="0"/>
              </a:rPr>
              <a:t> apple in the fridge. 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There is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an</a:t>
            </a:r>
            <a:r>
              <a:rPr lang="en-US" sz="3200" dirty="0">
                <a:latin typeface="Comic Sans MS" panose="030F0702030302020204" pitchFamily="66" charset="0"/>
              </a:rPr>
              <a:t> egg in the fridge.</a:t>
            </a:r>
            <a:endParaRPr lang="el-GR" sz="3200" dirty="0">
              <a:latin typeface="Comic Sans MS" panose="030F0702030302020204" pitchFamily="66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6465194" y="972354"/>
            <a:ext cx="1931831" cy="171289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BUT</a:t>
            </a:r>
            <a:endParaRPr lang="el-GR" sz="3600" b="1" dirty="0">
              <a:latin typeface="Comic Sans MS" panose="030F0702030302020204" pitchFamily="66" charset="0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8397025" y="528034"/>
            <a:ext cx="3438660" cy="284623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I can’t say 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There is a milk in the fridge.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There is a bread in the fridge </a:t>
            </a:r>
            <a:endParaRPr lang="el-GR" sz="3200" dirty="0"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0700" y="3374264"/>
            <a:ext cx="1831309" cy="172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65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299" y="268410"/>
            <a:ext cx="5399268" cy="63255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652880" y="2593696"/>
            <a:ext cx="2822196" cy="3499407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6890197" y="502275"/>
            <a:ext cx="4584879" cy="1983347"/>
          </a:xfrm>
          <a:prstGeom prst="wedgeRoundRectCallout">
            <a:avLst>
              <a:gd name="adj1" fmla="val -889"/>
              <a:gd name="adj2" fmla="val 11213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These are called uncountable nouns because we can’t count them. So we use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some</a:t>
            </a:r>
            <a:r>
              <a:rPr lang="en-US" sz="2400" dirty="0">
                <a:latin typeface="Comic Sans MS" panose="030F0702030302020204" pitchFamily="66" charset="0"/>
              </a:rPr>
              <a:t>. </a:t>
            </a:r>
            <a:endParaRPr lang="el-GR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48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223" y="0"/>
            <a:ext cx="2847079" cy="3499407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4314422" y="193184"/>
            <a:ext cx="7456868" cy="1764405"/>
          </a:xfrm>
          <a:prstGeom prst="wedgeRoundRectCallout">
            <a:avLst>
              <a:gd name="adj1" fmla="val -73830"/>
              <a:gd name="adj2" fmla="val -2587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“There </a:t>
            </a:r>
            <a:r>
              <a:rPr lang="en-US" sz="32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is some</a:t>
            </a:r>
            <a:r>
              <a:rPr lang="en-US" sz="3200" dirty="0">
                <a:latin typeface="Comic Sans MS" panose="030F0702030302020204" pitchFamily="66" charset="0"/>
              </a:rPr>
              <a:t>..”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There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is some </a:t>
            </a:r>
            <a:r>
              <a:rPr lang="en-US" sz="3200" dirty="0">
                <a:latin typeface="Comic Sans MS" panose="030F0702030302020204" pitchFamily="66" charset="0"/>
              </a:rPr>
              <a:t>milk in the fridge.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There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is some </a:t>
            </a:r>
            <a:r>
              <a:rPr lang="en-US" sz="3200" dirty="0">
                <a:latin typeface="Comic Sans MS" panose="030F0702030302020204" pitchFamily="66" charset="0"/>
              </a:rPr>
              <a:t>bread in the fridge.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976223" y="4533364"/>
            <a:ext cx="7495504" cy="2060619"/>
          </a:xfrm>
          <a:prstGeom prst="wedgeRoundRectCallout">
            <a:avLst>
              <a:gd name="adj1" fmla="val -44029"/>
              <a:gd name="adj2" fmla="val -9937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“There </a:t>
            </a:r>
            <a:r>
              <a:rPr lang="en-US" sz="32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are some</a:t>
            </a:r>
            <a:r>
              <a:rPr lang="en-US" sz="3200" dirty="0">
                <a:latin typeface="Comic Sans MS" panose="030F0702030302020204" pitchFamily="66" charset="0"/>
              </a:rPr>
              <a:t>..”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There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are some </a:t>
            </a:r>
            <a:r>
              <a:rPr lang="en-US" sz="3200" dirty="0">
                <a:latin typeface="Comic Sans MS" panose="030F0702030302020204" pitchFamily="66" charset="0"/>
              </a:rPr>
              <a:t>apples in the fridge.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There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are some </a:t>
            </a:r>
            <a:r>
              <a:rPr lang="en-US" sz="3200" dirty="0">
                <a:latin typeface="Comic Sans MS" panose="030F0702030302020204" pitchFamily="66" charset="0"/>
              </a:rPr>
              <a:t>onions in the fridge</a:t>
            </a:r>
            <a:r>
              <a:rPr lang="en-US" dirty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1249" y="2141289"/>
            <a:ext cx="1536987" cy="17005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3175" y="2306760"/>
            <a:ext cx="2329933" cy="17096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2849" y="4868213"/>
            <a:ext cx="1519923" cy="17717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2773" y="5035639"/>
            <a:ext cx="1636616" cy="155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39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554" y="1556680"/>
            <a:ext cx="3901778" cy="37188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0546" y="1136019"/>
            <a:ext cx="4840644" cy="41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4710" y="4295106"/>
            <a:ext cx="10178322" cy="3593591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https://www.eslgamesplus.com/countable-uncountable-a-an-rally/</a:t>
            </a:r>
            <a:endParaRPr lang="en-US" dirty="0"/>
          </a:p>
          <a:p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077" y="120952"/>
            <a:ext cx="2847079" cy="3499407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4893972" y="347730"/>
            <a:ext cx="4301543" cy="1893194"/>
          </a:xfrm>
          <a:prstGeom prst="wedgeRoundRectCallout">
            <a:avLst>
              <a:gd name="adj1" fmla="val -68438"/>
              <a:gd name="adj2" fmla="val -76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Try out this game!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Good luck!</a:t>
            </a:r>
            <a:endParaRPr lang="el-GR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98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171312"/>
      </a:dk2>
      <a:lt2>
        <a:srgbClr val="F7F0DF"/>
      </a:lt2>
      <a:accent1>
        <a:srgbClr val="53AE6E"/>
      </a:accent1>
      <a:accent2>
        <a:srgbClr val="326267"/>
      </a:accent2>
      <a:accent3>
        <a:srgbClr val="C5C34A"/>
      </a:accent3>
      <a:accent4>
        <a:srgbClr val="BF6546"/>
      </a:accent4>
      <a:accent5>
        <a:srgbClr val="81B5A8"/>
      </a:accent5>
      <a:accent6>
        <a:srgbClr val="636455"/>
      </a:accent6>
      <a:hlink>
        <a:srgbClr val="81B5A8"/>
      </a:hlink>
      <a:folHlink>
        <a:srgbClr val="936888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A1A3E1F0-B5EF-49C5-810A-B1B32AEDDC8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Badge</Template>
  <TotalTime>483</TotalTime>
  <Words>305</Words>
  <Application>Microsoft Office PowerPoint</Application>
  <PresentationFormat>Widescreen</PresentationFormat>
  <Paragraphs>51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Comic Sans MS</vt:lpstr>
      <vt:lpstr>Corbel</vt:lpstr>
      <vt:lpstr>Gill Sans MT</vt:lpstr>
      <vt:lpstr>Impact</vt:lpstr>
      <vt:lpstr>Badge</vt:lpstr>
      <vt:lpstr>Let’s              talk  about              food!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There are some olives on the pizza.</vt:lpstr>
      <vt:lpstr>PowerPoint Presentation</vt:lpstr>
      <vt:lpstr>PowerPoint Presentation</vt:lpstr>
      <vt:lpstr>There aren’t any peppers on the pizza.</vt:lpstr>
      <vt:lpstr>PowerPoint Presentation</vt:lpstr>
      <vt:lpstr>PowerPoint Presentation</vt:lpstr>
      <vt:lpstr>There isn’t any pepperoni on the pizza.</vt:lpstr>
      <vt:lpstr>PowerPoint Presentation</vt:lpstr>
      <vt:lpstr>PowerPoint Presentation</vt:lpstr>
      <vt:lpstr>There is some cheese on the pizza.</vt:lpstr>
      <vt:lpstr>PowerPoint Presentation</vt:lpstr>
      <vt:lpstr>PowerPoint Presentation</vt:lpstr>
      <vt:lpstr>Χρησιμεσ ιστοσελιδεσ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Let’s              talk  about              food!</dc:title>
  <dc:creator>Constantinos Constantinou</dc:creator>
  <cp:lastModifiedBy>ΛΟΥΚΙΑ ΜΑΥΡΟΓΕΝΗ</cp:lastModifiedBy>
  <cp:revision>31</cp:revision>
  <dcterms:created xsi:type="dcterms:W3CDTF">2020-03-18T20:13:55Z</dcterms:created>
  <dcterms:modified xsi:type="dcterms:W3CDTF">2020-04-12T20:20:04Z</dcterms:modified>
</cp:coreProperties>
</file>