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0" r:id="rId5"/>
    <p:sldId id="261" r:id="rId6"/>
    <p:sldId id="259" r:id="rId7"/>
    <p:sldId id="258" r:id="rId8"/>
    <p:sldId id="262" r:id="rId9"/>
    <p:sldId id="263"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1188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7475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31186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4483156-5980-458E-AD1F-1E7DF92F01E6}"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11910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83156-5980-458E-AD1F-1E7DF92F01E6}" type="datetimeFigureOut">
              <a:rPr lang="el-GR" smtClean="0"/>
              <a:t>7/4/2020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51694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74483156-5980-458E-AD1F-1E7DF92F01E6}"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36006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74483156-5980-458E-AD1F-1E7DF92F01E6}" type="datetimeFigureOut">
              <a:rPr lang="el-GR" smtClean="0"/>
              <a:t>7/4/2020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5190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4483156-5980-458E-AD1F-1E7DF92F01E6}" type="datetimeFigureOut">
              <a:rPr lang="el-GR" smtClean="0"/>
              <a:t>7/4/2020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99144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83156-5980-458E-AD1F-1E7DF92F01E6}" type="datetimeFigureOut">
              <a:rPr lang="el-GR" smtClean="0"/>
              <a:t>7/4/2020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38908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83156-5980-458E-AD1F-1E7DF92F01E6}"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282307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83156-5980-458E-AD1F-1E7DF92F01E6}" type="datetimeFigureOut">
              <a:rPr lang="el-GR" smtClean="0"/>
              <a:t>7/4/2020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1C6BAA-8EEB-43BA-A91F-B020E024DE63}" type="slidenum">
              <a:rPr lang="el-GR" smtClean="0"/>
              <a:t>‹#›</a:t>
            </a:fld>
            <a:endParaRPr lang="el-GR"/>
          </a:p>
        </p:txBody>
      </p:sp>
    </p:spTree>
    <p:extLst>
      <p:ext uri="{BB962C8B-B14F-4D97-AF65-F5344CB8AC3E}">
        <p14:creationId xmlns:p14="http://schemas.microsoft.com/office/powerpoint/2010/main" val="12665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83156-5980-458E-AD1F-1E7DF92F01E6}" type="datetimeFigureOut">
              <a:rPr lang="el-GR" smtClean="0"/>
              <a:t>7/4/2020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C6BAA-8EEB-43BA-A91F-B020E024DE63}" type="slidenum">
              <a:rPr lang="el-GR" smtClean="0"/>
              <a:t>‹#›</a:t>
            </a:fld>
            <a:endParaRPr lang="el-GR"/>
          </a:p>
        </p:txBody>
      </p:sp>
    </p:spTree>
    <p:extLst>
      <p:ext uri="{BB962C8B-B14F-4D97-AF65-F5344CB8AC3E}">
        <p14:creationId xmlns:p14="http://schemas.microsoft.com/office/powerpoint/2010/main" val="162596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moa.gov.cy/moa/ms/ms.nsf/DMLforecast_gr/DMLforecast_gr?OpenDocu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hotodentro.edu.gr/v/item/ds/8521/28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rcheia.moec.gov.cy/sd/247/geografia_e_dim.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3425" y="3087757"/>
            <a:ext cx="9846167" cy="1570383"/>
          </a:xfrm>
        </p:spPr>
        <p:txBody>
          <a:bodyPr>
            <a:normAutofit fontScale="90000"/>
          </a:bodyPr>
          <a:lstStyle/>
          <a:p>
            <a:r>
              <a:rPr lang="el-GR" dirty="0"/>
              <a:t>Μελετώ το κλίμα και τη βλάστηση της Ευρώπης</a:t>
            </a:r>
          </a:p>
        </p:txBody>
      </p:sp>
      <p:sp>
        <p:nvSpPr>
          <p:cNvPr id="4" name="Rectangle: Folded Corner 3">
            <a:extLst>
              <a:ext uri="{FF2B5EF4-FFF2-40B4-BE49-F238E27FC236}">
                <a16:creationId xmlns:a16="http://schemas.microsoft.com/office/drawing/2014/main" id="{F01A9979-521A-43B9-9947-F1D8FB2DD7B9}"/>
              </a:ext>
            </a:extLst>
          </p:cNvPr>
          <p:cNvSpPr/>
          <p:nvPr/>
        </p:nvSpPr>
        <p:spPr>
          <a:xfrm>
            <a:off x="821832" y="279629"/>
            <a:ext cx="10548335" cy="2145519"/>
          </a:xfrm>
          <a:prstGeom prst="foldedCorner">
            <a:avLst>
              <a:gd name="adj" fmla="val 29689"/>
            </a:avLst>
          </a:prstGeom>
          <a:solidFill>
            <a:schemeClr val="accent6">
              <a:lumMod val="40000"/>
              <a:lumOff val="60000"/>
            </a:schemeClr>
          </a:solidFill>
          <a:ln>
            <a:solidFill>
              <a:srgbClr val="B21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dirty="0"/>
          </a:p>
          <a:p>
            <a:pPr algn="ctr"/>
            <a:endParaRPr lang="el-GR" dirty="0"/>
          </a:p>
          <a:p>
            <a:pPr algn="just"/>
            <a:endParaRPr lang="el-GR" sz="1600" dirty="0">
              <a:solidFill>
                <a:srgbClr val="B21E92"/>
              </a:solidFill>
            </a:endParaRPr>
          </a:p>
          <a:p>
            <a:pPr algn="just"/>
            <a:endParaRPr lang="el-GR" sz="1600" dirty="0">
              <a:solidFill>
                <a:srgbClr val="B21E92"/>
              </a:solidFill>
            </a:endParaRPr>
          </a:p>
          <a:p>
            <a:pPr algn="just"/>
            <a:r>
              <a:rPr lang="el-GR" sz="1600" dirty="0">
                <a:solidFill>
                  <a:schemeClr val="accent6">
                    <a:lumMod val="75000"/>
                  </a:schemeClr>
                </a:solidFill>
              </a:rPr>
              <a:t>Γεια σας παιδιά! </a:t>
            </a:r>
            <a:endParaRPr lang="en-US" sz="1600" dirty="0">
              <a:solidFill>
                <a:schemeClr val="accent6">
                  <a:lumMod val="75000"/>
                </a:schemeClr>
              </a:solidFill>
            </a:endParaRPr>
          </a:p>
          <a:p>
            <a:pPr algn="just"/>
            <a:endParaRPr lang="el-GR" sz="1600" dirty="0">
              <a:solidFill>
                <a:schemeClr val="accent6">
                  <a:lumMod val="75000"/>
                </a:schemeClr>
              </a:solidFill>
            </a:endParaRPr>
          </a:p>
          <a:p>
            <a:pPr algn="just"/>
            <a:r>
              <a:rPr lang="el-GR" sz="1600" dirty="0">
                <a:solidFill>
                  <a:schemeClr val="accent6">
                    <a:lumMod val="75000"/>
                  </a:schemeClr>
                </a:solidFill>
              </a:rPr>
              <a:t>Εύχομαι να είστε όλοι και όλες καλά και να μένετε στο σπίτι ασφαλείς! </a:t>
            </a:r>
            <a:r>
              <a:rPr lang="el-GR" sz="1600" dirty="0">
                <a:solidFill>
                  <a:schemeClr val="accent6">
                    <a:lumMod val="75000"/>
                  </a:schemeClr>
                </a:solidFill>
                <a:sym typeface="Wingdings" panose="05000000000000000000" pitchFamily="2" charset="2"/>
              </a:rPr>
              <a:t> </a:t>
            </a:r>
            <a:endParaRPr lang="en-US" sz="1600" dirty="0">
              <a:solidFill>
                <a:schemeClr val="accent6">
                  <a:lumMod val="75000"/>
                </a:schemeClr>
              </a:solidFill>
            </a:endParaRPr>
          </a:p>
          <a:p>
            <a:pPr algn="just"/>
            <a:r>
              <a:rPr lang="el-GR" sz="1600" dirty="0">
                <a:solidFill>
                  <a:schemeClr val="accent6">
                    <a:lumMod val="75000"/>
                  </a:schemeClr>
                </a:solidFill>
              </a:rPr>
              <a:t>Αυτή τη βδομάδα</a:t>
            </a:r>
            <a:r>
              <a:rPr lang="en-US" sz="1600" dirty="0">
                <a:solidFill>
                  <a:schemeClr val="accent6">
                    <a:lumMod val="75000"/>
                  </a:schemeClr>
                </a:solidFill>
              </a:rPr>
              <a:t>, o</a:t>
            </a:r>
            <a:r>
              <a:rPr lang="el-GR" sz="1600" dirty="0">
                <a:solidFill>
                  <a:schemeClr val="accent6">
                    <a:lumMod val="75000"/>
                  </a:schemeClr>
                </a:solidFill>
              </a:rPr>
              <a:t>ι εργασίες χωρίζονται σε τρία μέρη, τα </a:t>
            </a:r>
            <a:r>
              <a:rPr lang="el-GR" sz="1600" i="1" dirty="0">
                <a:solidFill>
                  <a:schemeClr val="accent6">
                    <a:lumMod val="75000"/>
                  </a:schemeClr>
                </a:solidFill>
              </a:rPr>
              <a:t>Μαθήματα 1, 2 και 3. </a:t>
            </a:r>
            <a:r>
              <a:rPr lang="el-GR" sz="1600" dirty="0">
                <a:solidFill>
                  <a:schemeClr val="accent6">
                    <a:lumMod val="75000"/>
                  </a:schemeClr>
                </a:solidFill>
              </a:rPr>
              <a:t>Έτσι, μπορείτε να εργαστείτε σταδιακά, μελετώντας το κάθε μέρος ξεχωριστά (π.χ. αφιερώνω λίγο χρόνο, δύο φορές τη βδομάδα). Αν σας παίρνουν περισσότερο χρόνο, τότε μπορείτε να χωρίσετε τη δουλειά σας σε τρία μέρη.</a:t>
            </a:r>
          </a:p>
          <a:p>
            <a:pPr algn="just"/>
            <a:endParaRPr lang="en-US" sz="1600" dirty="0">
              <a:solidFill>
                <a:schemeClr val="accent6">
                  <a:lumMod val="75000"/>
                </a:schemeClr>
              </a:solidFill>
            </a:endParaRPr>
          </a:p>
          <a:p>
            <a:pPr algn="just"/>
            <a:r>
              <a:rPr lang="el-GR" sz="1600" dirty="0">
                <a:solidFill>
                  <a:schemeClr val="accent6">
                    <a:lumMod val="75000"/>
                  </a:schemeClr>
                </a:solidFill>
              </a:rPr>
              <a:t>Καλή δουλειά λοιπόν!</a:t>
            </a:r>
            <a:endParaRPr lang="en-US" sz="1600" dirty="0">
              <a:solidFill>
                <a:schemeClr val="accent6">
                  <a:lumMod val="75000"/>
                </a:schemeClr>
              </a:solidFill>
            </a:endParaRPr>
          </a:p>
          <a:p>
            <a:pPr algn="just"/>
            <a:endParaRPr lang="en-US" sz="1600" dirty="0">
              <a:solidFill>
                <a:schemeClr val="accent6">
                  <a:lumMod val="75000"/>
                </a:schemeClr>
              </a:solidFill>
            </a:endParaRPr>
          </a:p>
          <a:p>
            <a:pPr algn="just"/>
            <a:endParaRPr lang="x-none" sz="1600" dirty="0">
              <a:solidFill>
                <a:srgbClr val="B21E92"/>
              </a:solidFill>
            </a:endParaRPr>
          </a:p>
        </p:txBody>
      </p:sp>
    </p:spTree>
    <p:extLst>
      <p:ext uri="{BB962C8B-B14F-4D97-AF65-F5344CB8AC3E}">
        <p14:creationId xmlns:p14="http://schemas.microsoft.com/office/powerpoint/2010/main" val="326911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6CEE-2F1A-4A02-BA76-EC9CEA25734F}"/>
              </a:ext>
            </a:extLst>
          </p:cNvPr>
          <p:cNvSpPr>
            <a:spLocks noGrp="1"/>
          </p:cNvSpPr>
          <p:nvPr>
            <p:ph type="title"/>
          </p:nvPr>
        </p:nvSpPr>
        <p:spPr>
          <a:xfrm>
            <a:off x="0" y="0"/>
            <a:ext cx="7322127" cy="687820"/>
          </a:xfrm>
        </p:spPr>
        <p:txBody>
          <a:bodyPr>
            <a:normAutofit fontScale="90000"/>
          </a:bodyPr>
          <a:lstStyle/>
          <a:p>
            <a:pPr marL="571500" indent="-571500">
              <a:buFont typeface="Wingdings" panose="05000000000000000000" pitchFamily="2" charset="2"/>
              <a:buChar char="Ø"/>
            </a:pPr>
            <a:r>
              <a:rPr lang="el-GR" sz="3600" b="1" u="sng" dirty="0">
                <a:solidFill>
                  <a:srgbClr val="00863D"/>
                </a:solidFill>
              </a:rPr>
              <a:t>Σημειώσεις για τον τρόπο εργασίας μου.</a:t>
            </a:r>
            <a:endParaRPr lang="x-none" sz="3600" b="1" u="sng" dirty="0">
              <a:solidFill>
                <a:srgbClr val="00863D"/>
              </a:solidFill>
            </a:endParaRPr>
          </a:p>
        </p:txBody>
      </p:sp>
      <p:sp>
        <p:nvSpPr>
          <p:cNvPr id="3" name="Content Placeholder 2">
            <a:extLst>
              <a:ext uri="{FF2B5EF4-FFF2-40B4-BE49-F238E27FC236}">
                <a16:creationId xmlns:a16="http://schemas.microsoft.com/office/drawing/2014/main" id="{C0210763-4525-4070-B3AA-40CFF2A8B21C}"/>
              </a:ext>
            </a:extLst>
          </p:cNvPr>
          <p:cNvSpPr>
            <a:spLocks noGrp="1"/>
          </p:cNvSpPr>
          <p:nvPr>
            <p:ph idx="1"/>
          </p:nvPr>
        </p:nvSpPr>
        <p:spPr>
          <a:xfrm>
            <a:off x="0" y="955964"/>
            <a:ext cx="12192000" cy="5430981"/>
          </a:xfrm>
        </p:spPr>
        <p:txBody>
          <a:bodyPr>
            <a:normAutofit/>
          </a:bodyPr>
          <a:lstStyle/>
          <a:p>
            <a:pPr>
              <a:buFontTx/>
              <a:buChar char="-"/>
            </a:pPr>
            <a:r>
              <a:rPr lang="el-GR" sz="2600" i="1" dirty="0">
                <a:solidFill>
                  <a:srgbClr val="7030A0"/>
                </a:solidFill>
              </a:rPr>
              <a:t>Αν δουλεύω στον Η.Υ., για να γράψω, να σβήσω ή να μετακινήσω κάτι σε μία</a:t>
            </a:r>
            <a:r>
              <a:rPr lang="en-US" sz="2600" i="1" dirty="0">
                <a:solidFill>
                  <a:srgbClr val="7030A0"/>
                </a:solidFill>
              </a:rPr>
              <a:t> </a:t>
            </a:r>
            <a:r>
              <a:rPr lang="el-GR" sz="2600" i="1" dirty="0">
                <a:solidFill>
                  <a:srgbClr val="7030A0"/>
                </a:solidFill>
              </a:rPr>
              <a:t>διαφάνεια, η</a:t>
            </a:r>
            <a:r>
              <a:rPr lang="en-US" sz="2600" i="1" dirty="0">
                <a:solidFill>
                  <a:srgbClr val="7030A0"/>
                </a:solidFill>
              </a:rPr>
              <a:t> </a:t>
            </a:r>
            <a:r>
              <a:rPr lang="el-GR" sz="2600" i="1" dirty="0">
                <a:solidFill>
                  <a:srgbClr val="7030A0"/>
                </a:solidFill>
              </a:rPr>
              <a:t>παρουσίασή μου πρέπει να είναι σε προβολή «</a:t>
            </a:r>
            <a:r>
              <a:rPr lang="en-US" sz="2600" i="1" dirty="0">
                <a:solidFill>
                  <a:srgbClr val="7030A0"/>
                </a:solidFill>
              </a:rPr>
              <a:t>normal</a:t>
            </a:r>
            <a:r>
              <a:rPr lang="el-GR" sz="2600" i="1" dirty="0">
                <a:solidFill>
                  <a:srgbClr val="7030A0"/>
                </a:solidFill>
              </a:rPr>
              <a:t>». Επιλέγω την προβολή</a:t>
            </a:r>
            <a:r>
              <a:rPr lang="en-US" sz="2600" i="1" dirty="0">
                <a:solidFill>
                  <a:srgbClr val="7030A0"/>
                </a:solidFill>
              </a:rPr>
              <a:t> </a:t>
            </a:r>
            <a:r>
              <a:rPr lang="el-GR" sz="2600" i="1" dirty="0">
                <a:solidFill>
                  <a:srgbClr val="7030A0"/>
                </a:solidFill>
              </a:rPr>
              <a:t>«</a:t>
            </a:r>
            <a:r>
              <a:rPr lang="en-US" sz="2600" i="1" dirty="0">
                <a:solidFill>
                  <a:srgbClr val="7030A0"/>
                </a:solidFill>
              </a:rPr>
              <a:t>normal</a:t>
            </a:r>
            <a:r>
              <a:rPr lang="el-GR" sz="2600" i="1" dirty="0">
                <a:solidFill>
                  <a:srgbClr val="7030A0"/>
                </a:solidFill>
              </a:rPr>
              <a:t>»</a:t>
            </a:r>
            <a:r>
              <a:rPr lang="en-US" sz="2600" i="1" dirty="0">
                <a:solidFill>
                  <a:srgbClr val="7030A0"/>
                </a:solidFill>
              </a:rPr>
              <a:t>, </a:t>
            </a:r>
            <a:r>
              <a:rPr lang="el-GR" sz="2600" i="1" dirty="0">
                <a:solidFill>
                  <a:srgbClr val="7030A0"/>
                </a:solidFill>
              </a:rPr>
              <a:t>στο κάτω</a:t>
            </a:r>
            <a:r>
              <a:rPr lang="en-US" sz="2600" i="1" dirty="0">
                <a:solidFill>
                  <a:srgbClr val="7030A0"/>
                </a:solidFill>
              </a:rPr>
              <a:t> </a:t>
            </a:r>
            <a:r>
              <a:rPr lang="el-GR" sz="2600" i="1" dirty="0">
                <a:solidFill>
                  <a:srgbClr val="7030A0"/>
                </a:solidFill>
              </a:rPr>
              <a:t>μέρος της οθόνης, δηλαδή την προβολή που έχει η παρουσίαση μόλις την</a:t>
            </a:r>
            <a:r>
              <a:rPr lang="en-US" sz="2600" i="1" dirty="0">
                <a:solidFill>
                  <a:srgbClr val="7030A0"/>
                </a:solidFill>
              </a:rPr>
              <a:t> </a:t>
            </a:r>
            <a:r>
              <a:rPr lang="el-GR" sz="2600" i="1" dirty="0">
                <a:solidFill>
                  <a:srgbClr val="7030A0"/>
                </a:solidFill>
              </a:rPr>
              <a:t>ανοίξω στον υπολογιστή μου.</a:t>
            </a:r>
          </a:p>
          <a:p>
            <a:pPr marL="0" indent="0">
              <a:buNone/>
            </a:pPr>
            <a:endParaRPr lang="el-GR" sz="2600" i="1" dirty="0">
              <a:solidFill>
                <a:srgbClr val="7030A0"/>
              </a:solidFill>
            </a:endParaRPr>
          </a:p>
          <a:p>
            <a:pPr marL="0" indent="0">
              <a:buNone/>
            </a:pPr>
            <a:endParaRPr lang="el-GR" sz="2600" i="1" dirty="0">
              <a:solidFill>
                <a:srgbClr val="7030A0"/>
              </a:solidFill>
            </a:endParaRPr>
          </a:p>
          <a:p>
            <a:pPr marL="0" indent="0">
              <a:buNone/>
            </a:pPr>
            <a:endParaRPr lang="el-GR" sz="2600" i="1" dirty="0">
              <a:solidFill>
                <a:srgbClr val="7030A0"/>
              </a:solidFill>
            </a:endParaRPr>
          </a:p>
          <a:p>
            <a:pPr marL="0" indent="0">
              <a:buNone/>
            </a:pPr>
            <a:endParaRPr lang="el-GR" sz="2600" i="1" dirty="0">
              <a:solidFill>
                <a:srgbClr val="7030A0"/>
              </a:solidFill>
            </a:endParaRPr>
          </a:p>
          <a:p>
            <a:pPr marL="0" indent="0">
              <a:buNone/>
            </a:pPr>
            <a:r>
              <a:rPr lang="el-GR" sz="2600" i="1" dirty="0">
                <a:solidFill>
                  <a:srgbClr val="7030A0"/>
                </a:solidFill>
              </a:rPr>
              <a:t>- Αν εκτυπώσω την παρουσίαση, μπορώ να συμπληρώσω τις εργασίες μου στο χαρτί, ή  σ’ ένα τετράδιο.</a:t>
            </a:r>
          </a:p>
          <a:p>
            <a:pPr>
              <a:buFontTx/>
              <a:buChar char="-"/>
            </a:pPr>
            <a:r>
              <a:rPr lang="el-GR" sz="2600" i="1" dirty="0">
                <a:solidFill>
                  <a:srgbClr val="7030A0"/>
                </a:solidFill>
              </a:rPr>
              <a:t>Αν απλά βλέπω την παρουσίαση στον Η.Υ., μπορώ να διαβάζω τις πληροφορίες, να δείχνω και να απαντώ προφορικά.  </a:t>
            </a:r>
          </a:p>
          <a:p>
            <a:endParaRPr lang="x-none" dirty="0"/>
          </a:p>
        </p:txBody>
      </p:sp>
      <p:grpSp>
        <p:nvGrpSpPr>
          <p:cNvPr id="4" name="Group 3">
            <a:extLst>
              <a:ext uri="{FF2B5EF4-FFF2-40B4-BE49-F238E27FC236}">
                <a16:creationId xmlns:a16="http://schemas.microsoft.com/office/drawing/2014/main" id="{0FAD2DA4-2520-4A56-8752-990AE5CEEBA2}"/>
              </a:ext>
            </a:extLst>
          </p:cNvPr>
          <p:cNvGrpSpPr/>
          <p:nvPr/>
        </p:nvGrpSpPr>
        <p:grpSpPr>
          <a:xfrm>
            <a:off x="2375714" y="2680068"/>
            <a:ext cx="6447537" cy="1229604"/>
            <a:chOff x="5803475" y="4545497"/>
            <a:chExt cx="6447537" cy="1229604"/>
          </a:xfrm>
        </p:grpSpPr>
        <p:pic>
          <p:nvPicPr>
            <p:cNvPr id="5" name="Picture 4">
              <a:extLst>
                <a:ext uri="{FF2B5EF4-FFF2-40B4-BE49-F238E27FC236}">
                  <a16:creationId xmlns:a16="http://schemas.microsoft.com/office/drawing/2014/main" id="{028112C3-4C47-40BF-8C95-0D8B009BED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3475" y="4545497"/>
              <a:ext cx="6447537" cy="1229604"/>
            </a:xfrm>
            <a:prstGeom prst="rect">
              <a:avLst/>
            </a:prstGeom>
          </p:spPr>
        </p:pic>
        <p:sp>
          <p:nvSpPr>
            <p:cNvPr id="6" name="Oval 5">
              <a:extLst>
                <a:ext uri="{FF2B5EF4-FFF2-40B4-BE49-F238E27FC236}">
                  <a16:creationId xmlns:a16="http://schemas.microsoft.com/office/drawing/2014/main" id="{79E102A6-112A-454A-84C2-B07D7FDB4D53}"/>
                </a:ext>
              </a:extLst>
            </p:cNvPr>
            <p:cNvSpPr/>
            <p:nvPr/>
          </p:nvSpPr>
          <p:spPr>
            <a:xfrm>
              <a:off x="8574158" y="4757531"/>
              <a:ext cx="537336" cy="5154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 name="Straight Connector 6">
              <a:extLst>
                <a:ext uri="{FF2B5EF4-FFF2-40B4-BE49-F238E27FC236}">
                  <a16:creationId xmlns:a16="http://schemas.microsoft.com/office/drawing/2014/main" id="{D2F8D63A-2222-4426-A776-6132EE3583E7}"/>
                </a:ext>
              </a:extLst>
            </p:cNvPr>
            <p:cNvCxnSpPr>
              <a:cxnSpLocks/>
            </p:cNvCxnSpPr>
            <p:nvPr/>
          </p:nvCxnSpPr>
          <p:spPr>
            <a:xfrm>
              <a:off x="9006299" y="5184211"/>
              <a:ext cx="336484" cy="75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076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319B-546D-4602-923E-1A2AE2241EE5}"/>
              </a:ext>
            </a:extLst>
          </p:cNvPr>
          <p:cNvSpPr>
            <a:spLocks noGrp="1"/>
          </p:cNvSpPr>
          <p:nvPr>
            <p:ph type="title"/>
          </p:nvPr>
        </p:nvSpPr>
        <p:spPr>
          <a:xfrm>
            <a:off x="16567" y="60322"/>
            <a:ext cx="4038598" cy="456510"/>
          </a:xfrm>
        </p:spPr>
        <p:txBody>
          <a:bodyPr>
            <a:noAutofit/>
          </a:bodyPr>
          <a:lstStyle/>
          <a:p>
            <a:r>
              <a:rPr lang="el-GR" sz="3600" u="sng" dirty="0"/>
              <a:t>Α. Καιρός ή κλίμα;</a:t>
            </a:r>
            <a:endParaRPr lang="en-CY" sz="3600" u="sng" dirty="0"/>
          </a:p>
        </p:txBody>
      </p:sp>
      <p:sp>
        <p:nvSpPr>
          <p:cNvPr id="3" name="Content Placeholder 2">
            <a:extLst>
              <a:ext uri="{FF2B5EF4-FFF2-40B4-BE49-F238E27FC236}">
                <a16:creationId xmlns:a16="http://schemas.microsoft.com/office/drawing/2014/main" id="{A8A7CFF2-AFB5-4E26-A25C-15A5AFD7CCAE}"/>
              </a:ext>
            </a:extLst>
          </p:cNvPr>
          <p:cNvSpPr>
            <a:spLocks noGrp="1"/>
          </p:cNvSpPr>
          <p:nvPr>
            <p:ph idx="1"/>
          </p:nvPr>
        </p:nvSpPr>
        <p:spPr>
          <a:xfrm>
            <a:off x="0" y="516833"/>
            <a:ext cx="12192000" cy="6341168"/>
          </a:xfrm>
        </p:spPr>
        <p:txBody>
          <a:bodyPr>
            <a:normAutofit/>
          </a:bodyPr>
          <a:lstStyle/>
          <a:p>
            <a:pPr>
              <a:buFont typeface="Wingdings" panose="05000000000000000000" pitchFamily="2" charset="2"/>
              <a:buChar char="Ø"/>
            </a:pPr>
            <a:r>
              <a:rPr lang="el-GR" sz="2200" dirty="0">
                <a:latin typeface="+mj-lt"/>
              </a:rPr>
              <a:t>Το δελτίο καιρού πιο κάτω περιγράφει πώς θα είναι ο καιρός αύριο στην Κύπρο. Το μελετώ και αναφέρω ποια είναι </a:t>
            </a:r>
            <a:r>
              <a:rPr lang="el-GR" sz="2200" b="1" u="sng" dirty="0">
                <a:latin typeface="+mj-lt"/>
              </a:rPr>
              <a:t>τα στοιχεία του καιρού</a:t>
            </a:r>
            <a:r>
              <a:rPr lang="el-GR" sz="2200" b="1" dirty="0">
                <a:latin typeface="+mj-lt"/>
              </a:rPr>
              <a:t> </a:t>
            </a:r>
            <a:r>
              <a:rPr lang="el-GR" sz="2200" dirty="0">
                <a:latin typeface="+mj-lt"/>
              </a:rPr>
              <a:t>που περιγράφει.</a:t>
            </a:r>
            <a:endParaRPr lang="en-CY" sz="2200" dirty="0">
              <a:latin typeface="+mj-lt"/>
            </a:endParaRPr>
          </a:p>
        </p:txBody>
      </p:sp>
      <p:pic>
        <p:nvPicPr>
          <p:cNvPr id="4" name="Content Placeholder 3">
            <a:extLst>
              <a:ext uri="{FF2B5EF4-FFF2-40B4-BE49-F238E27FC236}">
                <a16:creationId xmlns:a16="http://schemas.microsoft.com/office/drawing/2014/main" id="{69EC66E8-4AA6-40DA-9D30-8A2514151B69}"/>
              </a:ext>
            </a:extLst>
          </p:cNvPr>
          <p:cNvPicPr>
            <a:picLocks noChangeAspect="1"/>
          </p:cNvPicPr>
          <p:nvPr/>
        </p:nvPicPr>
        <p:blipFill>
          <a:blip r:embed="rId2"/>
          <a:stretch>
            <a:fillRect/>
          </a:stretch>
        </p:blipFill>
        <p:spPr>
          <a:xfrm>
            <a:off x="252681" y="1277595"/>
            <a:ext cx="6019800" cy="1952625"/>
          </a:xfrm>
          <a:prstGeom prst="rect">
            <a:avLst/>
          </a:prstGeom>
        </p:spPr>
      </p:pic>
      <p:sp>
        <p:nvSpPr>
          <p:cNvPr id="5" name="Rectangle 4">
            <a:extLst>
              <a:ext uri="{FF2B5EF4-FFF2-40B4-BE49-F238E27FC236}">
                <a16:creationId xmlns:a16="http://schemas.microsoft.com/office/drawing/2014/main" id="{73F5AF92-0EDA-49A7-BE22-A9DE858B665D}"/>
              </a:ext>
            </a:extLst>
          </p:cNvPr>
          <p:cNvSpPr/>
          <p:nvPr/>
        </p:nvSpPr>
        <p:spPr>
          <a:xfrm>
            <a:off x="6705598" y="1211336"/>
            <a:ext cx="5486401" cy="2376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accent1">
                    <a:lumMod val="50000"/>
                  </a:schemeClr>
                </a:solidFill>
              </a:rPr>
              <a:t>1. Ενώνω τα στοιχεία του καιρού, με την αντίστοιχη πληροφορία στο δελτίο, όπως το παράδειγμα:</a:t>
            </a:r>
            <a:endParaRPr lang="en-US" sz="2000" dirty="0">
              <a:solidFill>
                <a:schemeClr val="accent1">
                  <a:lumMod val="50000"/>
                </a:schemeClr>
              </a:solidFill>
            </a:endParaRPr>
          </a:p>
          <a:p>
            <a:pPr marL="285750" indent="-285750">
              <a:buFont typeface="Arial" panose="020B0604020202020204" pitchFamily="34" charset="0"/>
              <a:buChar char="•"/>
            </a:pPr>
            <a:r>
              <a:rPr lang="el-GR" sz="2000" dirty="0">
                <a:solidFill>
                  <a:schemeClr val="accent1">
                    <a:lumMod val="50000"/>
                  </a:schemeClr>
                </a:solidFill>
              </a:rPr>
              <a:t>Ήλιος/σύννεφα</a:t>
            </a:r>
          </a:p>
          <a:p>
            <a:pPr marL="285750" indent="-285750">
              <a:buFont typeface="Arial" panose="020B0604020202020204" pitchFamily="34" charset="0"/>
              <a:buChar char="•"/>
            </a:pPr>
            <a:r>
              <a:rPr lang="el-GR" sz="2000" dirty="0">
                <a:solidFill>
                  <a:schemeClr val="accent1">
                    <a:lumMod val="50000"/>
                  </a:schemeClr>
                </a:solidFill>
              </a:rPr>
              <a:t>Βροχή</a:t>
            </a:r>
          </a:p>
          <a:p>
            <a:pPr marL="285750" indent="-285750">
              <a:buFont typeface="Arial" panose="020B0604020202020204" pitchFamily="34" charset="0"/>
              <a:buChar char="•"/>
            </a:pPr>
            <a:r>
              <a:rPr lang="el-GR" sz="2000" dirty="0">
                <a:solidFill>
                  <a:schemeClr val="accent1">
                    <a:lumMod val="50000"/>
                  </a:schemeClr>
                </a:solidFill>
              </a:rPr>
              <a:t>Άνεμος </a:t>
            </a:r>
          </a:p>
          <a:p>
            <a:pPr marL="285750" indent="-285750">
              <a:buFont typeface="Arial" panose="020B0604020202020204" pitchFamily="34" charset="0"/>
              <a:buChar char="•"/>
            </a:pPr>
            <a:r>
              <a:rPr lang="el-GR" sz="2000" dirty="0">
                <a:solidFill>
                  <a:schemeClr val="accent1">
                    <a:lumMod val="50000"/>
                  </a:schemeClr>
                </a:solidFill>
              </a:rPr>
              <a:t>Θερμοκρασία</a:t>
            </a:r>
          </a:p>
          <a:p>
            <a:pPr marL="285750" indent="-285750">
              <a:buFont typeface="Arial" panose="020B0604020202020204" pitchFamily="34" charset="0"/>
              <a:buChar char="•"/>
            </a:pPr>
            <a:endParaRPr lang="el-GR" dirty="0">
              <a:solidFill>
                <a:schemeClr val="accent1">
                  <a:lumMod val="50000"/>
                </a:schemeClr>
              </a:solidFill>
            </a:endParaRPr>
          </a:p>
        </p:txBody>
      </p:sp>
      <p:cxnSp>
        <p:nvCxnSpPr>
          <p:cNvPr id="6" name="Straight Arrow Connector 5">
            <a:extLst>
              <a:ext uri="{FF2B5EF4-FFF2-40B4-BE49-F238E27FC236}">
                <a16:creationId xmlns:a16="http://schemas.microsoft.com/office/drawing/2014/main" id="{7D9E3D7B-33E2-47CA-A7D7-948D978EB556}"/>
              </a:ext>
            </a:extLst>
          </p:cNvPr>
          <p:cNvCxnSpPr>
            <a:cxnSpLocks/>
          </p:cNvCxnSpPr>
          <p:nvPr/>
        </p:nvCxnSpPr>
        <p:spPr>
          <a:xfrm>
            <a:off x="5936974" y="3087757"/>
            <a:ext cx="839089" cy="112649"/>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939181A4-2A30-4E3F-8817-AC5ABA15FF40}"/>
              </a:ext>
            </a:extLst>
          </p:cNvPr>
          <p:cNvGrpSpPr/>
          <p:nvPr/>
        </p:nvGrpSpPr>
        <p:grpSpPr>
          <a:xfrm>
            <a:off x="516836" y="3322984"/>
            <a:ext cx="11092067" cy="1248648"/>
            <a:chOff x="35699" y="3601650"/>
            <a:chExt cx="11771988" cy="1248648"/>
          </a:xfrm>
        </p:grpSpPr>
        <p:sp>
          <p:nvSpPr>
            <p:cNvPr id="8" name="Rectangle 7">
              <a:extLst>
                <a:ext uri="{FF2B5EF4-FFF2-40B4-BE49-F238E27FC236}">
                  <a16:creationId xmlns:a16="http://schemas.microsoft.com/office/drawing/2014/main" id="{03A87164-0B6E-4FE6-8140-21E9FBE35BEA}"/>
                </a:ext>
              </a:extLst>
            </p:cNvPr>
            <p:cNvSpPr/>
            <p:nvPr/>
          </p:nvSpPr>
          <p:spPr>
            <a:xfrm>
              <a:off x="371951" y="3772367"/>
              <a:ext cx="11435736" cy="1077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l-GR" dirty="0">
                  <a:solidFill>
                    <a:schemeClr val="tx1"/>
                  </a:solidFill>
                </a:rPr>
                <a:t>Για ποιο μέρος της Κύπρου ετοιμάστηκε αυτό το δελτίο καιρού; ………………..………………………………………………</a:t>
              </a:r>
            </a:p>
            <a:p>
              <a:pPr marL="285750" indent="-285750">
                <a:lnSpc>
                  <a:spcPct val="150000"/>
                </a:lnSpc>
                <a:buFont typeface="Arial" panose="020B0604020202020204" pitchFamily="34" charset="0"/>
                <a:buChar char="•"/>
              </a:pPr>
              <a:r>
                <a:rPr lang="el-GR" dirty="0">
                  <a:solidFill>
                    <a:schemeClr val="tx1"/>
                  </a:solidFill>
                </a:rPr>
                <a:t>Για ποιες ώρες της μέρας; ……………………………………………………………………………………………………………………………</a:t>
              </a:r>
              <a:endParaRPr lang="el-GR" dirty="0"/>
            </a:p>
          </p:txBody>
        </p:sp>
        <p:pic>
          <p:nvPicPr>
            <p:cNvPr id="9" name="Picture 8">
              <a:extLst>
                <a:ext uri="{FF2B5EF4-FFF2-40B4-BE49-F238E27FC236}">
                  <a16:creationId xmlns:a16="http://schemas.microsoft.com/office/drawing/2014/main" id="{9EB91F24-128E-4F3F-B47D-108E679847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99" y="3601650"/>
              <a:ext cx="427672" cy="600561"/>
            </a:xfrm>
            <a:prstGeom prst="rect">
              <a:avLst/>
            </a:prstGeom>
          </p:spPr>
        </p:pic>
      </p:grpSp>
      <p:sp>
        <p:nvSpPr>
          <p:cNvPr id="15" name="Rounded Rectangle 8">
            <a:extLst>
              <a:ext uri="{FF2B5EF4-FFF2-40B4-BE49-F238E27FC236}">
                <a16:creationId xmlns:a16="http://schemas.microsoft.com/office/drawing/2014/main" id="{8897E83D-CF32-4EF5-8BCC-62B3A30CA150}"/>
              </a:ext>
            </a:extLst>
          </p:cNvPr>
          <p:cNvSpPr/>
          <p:nvPr/>
        </p:nvSpPr>
        <p:spPr>
          <a:xfrm>
            <a:off x="583096" y="4633765"/>
            <a:ext cx="11178205" cy="21778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u="sng" dirty="0">
                <a:solidFill>
                  <a:schemeClr val="tx1"/>
                </a:solidFill>
              </a:rPr>
              <a:t>2. Συμπληρώνω:</a:t>
            </a:r>
          </a:p>
          <a:p>
            <a:r>
              <a:rPr lang="el-GR" dirty="0">
                <a:solidFill>
                  <a:schemeClr val="tx1"/>
                </a:solidFill>
              </a:rPr>
              <a:t>Οι καιρικές συνθήκες σε έναν </a:t>
            </a:r>
            <a:r>
              <a:rPr lang="el-GR" b="1" u="sng" dirty="0">
                <a:solidFill>
                  <a:schemeClr val="tx1"/>
                </a:solidFill>
              </a:rPr>
              <a:t>συγκεκριμένο τόπο</a:t>
            </a:r>
            <a:r>
              <a:rPr lang="el-GR" b="1" dirty="0">
                <a:solidFill>
                  <a:schemeClr val="tx1"/>
                </a:solidFill>
              </a:rPr>
              <a:t> </a:t>
            </a:r>
            <a:r>
              <a:rPr lang="el-GR" dirty="0">
                <a:solidFill>
                  <a:schemeClr val="tx1"/>
                </a:solidFill>
              </a:rPr>
              <a:t>και </a:t>
            </a:r>
            <a:r>
              <a:rPr lang="el-GR" b="1" u="sng" dirty="0">
                <a:solidFill>
                  <a:schemeClr val="tx1"/>
                </a:solidFill>
              </a:rPr>
              <a:t>μια συγκεκριμένη ώρα</a:t>
            </a:r>
            <a:r>
              <a:rPr lang="el-GR" dirty="0">
                <a:solidFill>
                  <a:schemeClr val="tx1"/>
                </a:solidFill>
              </a:rPr>
              <a:t> περιγράφονται με 4 βασικά στοιχεία:</a:t>
            </a:r>
          </a:p>
          <a:p>
            <a:pPr>
              <a:lnSpc>
                <a:spcPct val="150000"/>
              </a:lnSpc>
            </a:pPr>
            <a:r>
              <a:rPr lang="el-GR" dirty="0">
                <a:solidFill>
                  <a:schemeClr val="tx1"/>
                </a:solidFill>
              </a:rPr>
              <a:t>1. ………………………………………………………………………</a:t>
            </a:r>
          </a:p>
          <a:p>
            <a:pPr>
              <a:lnSpc>
                <a:spcPct val="150000"/>
              </a:lnSpc>
            </a:pPr>
            <a:r>
              <a:rPr lang="el-GR" dirty="0">
                <a:solidFill>
                  <a:schemeClr val="tx1"/>
                </a:solidFill>
              </a:rPr>
              <a:t>2. ………………………………………………………………………</a:t>
            </a:r>
          </a:p>
          <a:p>
            <a:pPr>
              <a:lnSpc>
                <a:spcPct val="150000"/>
              </a:lnSpc>
            </a:pPr>
            <a:r>
              <a:rPr lang="el-GR" dirty="0">
                <a:solidFill>
                  <a:schemeClr val="tx1"/>
                </a:solidFill>
              </a:rPr>
              <a:t>3. ………………………………………………………………………</a:t>
            </a:r>
          </a:p>
          <a:p>
            <a:pPr>
              <a:lnSpc>
                <a:spcPct val="150000"/>
              </a:lnSpc>
            </a:pPr>
            <a:r>
              <a:rPr lang="el-GR" dirty="0">
                <a:solidFill>
                  <a:schemeClr val="tx1"/>
                </a:solidFill>
              </a:rPr>
              <a:t>4. ………………………………………………………………………</a:t>
            </a:r>
          </a:p>
        </p:txBody>
      </p:sp>
      <p:sp>
        <p:nvSpPr>
          <p:cNvPr id="19" name="Rectangle 18">
            <a:extLst>
              <a:ext uri="{FF2B5EF4-FFF2-40B4-BE49-F238E27FC236}">
                <a16:creationId xmlns:a16="http://schemas.microsoft.com/office/drawing/2014/main" id="{A5C7FC64-B4B9-492F-BB5B-B3A37E3A241C}"/>
              </a:ext>
            </a:extLst>
          </p:cNvPr>
          <p:cNvSpPr/>
          <p:nvPr/>
        </p:nvSpPr>
        <p:spPr>
          <a:xfrm>
            <a:off x="225292" y="3185347"/>
            <a:ext cx="6096000" cy="246221"/>
          </a:xfrm>
          <a:prstGeom prst="rect">
            <a:avLst/>
          </a:prstGeom>
        </p:spPr>
        <p:txBody>
          <a:bodyPr>
            <a:spAutoFit/>
          </a:bodyPr>
          <a:lstStyle/>
          <a:p>
            <a:r>
              <a:rPr lang="en-US" sz="1000" dirty="0">
                <a:hlinkClick r:id="rId4"/>
              </a:rPr>
              <a:t>http://www.moa.gov.cy/moa/ms/ms.nsf/DMLforecast_gr/DMLforecast_gr?OpenDocument</a:t>
            </a:r>
            <a:endParaRPr lang="el-GR" sz="1000" dirty="0"/>
          </a:p>
        </p:txBody>
      </p:sp>
      <p:sp>
        <p:nvSpPr>
          <p:cNvPr id="21" name="TextBox 20">
            <a:extLst>
              <a:ext uri="{FF2B5EF4-FFF2-40B4-BE49-F238E27FC236}">
                <a16:creationId xmlns:a16="http://schemas.microsoft.com/office/drawing/2014/main" id="{4C7470FF-8468-47B8-83C7-4E6F92618D43}"/>
              </a:ext>
            </a:extLst>
          </p:cNvPr>
          <p:cNvSpPr txBox="1"/>
          <p:nvPr/>
        </p:nvSpPr>
        <p:spPr>
          <a:xfrm>
            <a:off x="11224601" y="20566"/>
            <a:ext cx="1046922" cy="307777"/>
          </a:xfrm>
          <a:prstGeom prst="rect">
            <a:avLst/>
          </a:prstGeom>
          <a:noFill/>
        </p:spPr>
        <p:txBody>
          <a:bodyPr wrap="square" rtlCol="0">
            <a:spAutoFit/>
          </a:bodyPr>
          <a:lstStyle/>
          <a:p>
            <a:r>
              <a:rPr lang="el-GR" sz="1400" b="1" i="1" dirty="0"/>
              <a:t>Μάθημα 1</a:t>
            </a:r>
            <a:endParaRPr lang="en-CY" sz="1400" b="1" i="1" dirty="0"/>
          </a:p>
        </p:txBody>
      </p:sp>
    </p:spTree>
    <p:extLst>
      <p:ext uri="{BB962C8B-B14F-4D97-AF65-F5344CB8AC3E}">
        <p14:creationId xmlns:p14="http://schemas.microsoft.com/office/powerpoint/2010/main" val="145595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67" y="562880"/>
            <a:ext cx="12175433" cy="5614083"/>
          </a:xfrm>
        </p:spPr>
        <p:txBody>
          <a:bodyPr>
            <a:normAutofit/>
          </a:bodyPr>
          <a:lstStyle/>
          <a:p>
            <a:pPr>
              <a:buFont typeface="Wingdings" panose="05000000000000000000" pitchFamily="2" charset="2"/>
              <a:buChar char="Ø"/>
            </a:pPr>
            <a:r>
              <a:rPr lang="el-GR" sz="2200" dirty="0">
                <a:latin typeface="+mj-lt"/>
              </a:rPr>
              <a:t>Παρατηρώ τη γραφική παράσταση για τη μέση </a:t>
            </a:r>
            <a:r>
              <a:rPr lang="el-GR" sz="2200" i="1" dirty="0">
                <a:latin typeface="+mj-lt"/>
              </a:rPr>
              <a:t>θερμοκρασία</a:t>
            </a:r>
            <a:r>
              <a:rPr lang="el-GR" sz="2200" dirty="0">
                <a:latin typeface="+mj-lt"/>
              </a:rPr>
              <a:t> και τη μέση </a:t>
            </a:r>
            <a:r>
              <a:rPr lang="el-GR" sz="2200" i="1" dirty="0">
                <a:latin typeface="+mj-lt"/>
              </a:rPr>
              <a:t>βροχόπτωση</a:t>
            </a:r>
            <a:r>
              <a:rPr lang="el-GR" sz="2200" dirty="0">
                <a:latin typeface="+mj-lt"/>
              </a:rPr>
              <a:t>, για κάθε μήνα,  στη Λευκωσία.</a:t>
            </a:r>
          </a:p>
        </p:txBody>
      </p:sp>
      <p:pic>
        <p:nvPicPr>
          <p:cNvPr id="9" name="Picture 8"/>
          <p:cNvPicPr>
            <a:picLocks noChangeAspect="1"/>
          </p:cNvPicPr>
          <p:nvPr/>
        </p:nvPicPr>
        <p:blipFill>
          <a:blip r:embed="rId2"/>
          <a:stretch>
            <a:fillRect/>
          </a:stretch>
        </p:blipFill>
        <p:spPr>
          <a:xfrm>
            <a:off x="566502" y="1780322"/>
            <a:ext cx="3582173" cy="4054656"/>
          </a:xfrm>
          <a:prstGeom prst="rect">
            <a:avLst/>
          </a:prstGeom>
        </p:spPr>
      </p:pic>
      <p:sp>
        <p:nvSpPr>
          <p:cNvPr id="10" name="Rounded Rectangle 9"/>
          <p:cNvSpPr/>
          <p:nvPr/>
        </p:nvSpPr>
        <p:spPr>
          <a:xfrm>
            <a:off x="4698610" y="1285461"/>
            <a:ext cx="7241599" cy="1630017"/>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just"/>
            <a:r>
              <a:rPr lang="el-GR" dirty="0"/>
              <a:t>Η θερμοκρασία, η βροχή, ο άνεμος, το χιόνι αποτελούν στοιχεία του καιρού. Όταν επικρατούν για </a:t>
            </a:r>
            <a:r>
              <a:rPr lang="el-GR" u="sng" dirty="0"/>
              <a:t>πολύ μεγάλο χρονικό διάστημα</a:t>
            </a:r>
            <a:r>
              <a:rPr lang="el-GR" dirty="0"/>
              <a:t> σε έναν τόπο και σε συγκεκριμένη εποχή, τότε καθορίζουν το </a:t>
            </a:r>
            <a:r>
              <a:rPr lang="el-GR" b="1" dirty="0"/>
              <a:t>κλίμα</a:t>
            </a:r>
            <a:r>
              <a:rPr lang="el-GR" dirty="0"/>
              <a:t> του τόπου αυτού. </a:t>
            </a:r>
            <a:r>
              <a:rPr lang="el-GR" b="1" i="1" dirty="0"/>
              <a:t>Κλίμα είναι οι καιρικές συνθήκες που επικρατούν σε έναν τόπο και επαναλαμβάνονται σχεδόν οι ίδιες, για πολλά χρόνια. </a:t>
            </a:r>
          </a:p>
        </p:txBody>
      </p:sp>
      <p:grpSp>
        <p:nvGrpSpPr>
          <p:cNvPr id="5" name="Group 4">
            <a:extLst>
              <a:ext uri="{FF2B5EF4-FFF2-40B4-BE49-F238E27FC236}">
                <a16:creationId xmlns:a16="http://schemas.microsoft.com/office/drawing/2014/main" id="{46DF7E51-A708-4F41-91D4-03FCA0E5B390}"/>
              </a:ext>
            </a:extLst>
          </p:cNvPr>
          <p:cNvGrpSpPr/>
          <p:nvPr/>
        </p:nvGrpSpPr>
        <p:grpSpPr>
          <a:xfrm>
            <a:off x="4790941" y="3070050"/>
            <a:ext cx="7050840" cy="3622297"/>
            <a:chOff x="4790941" y="3070050"/>
            <a:chExt cx="7050840" cy="3622297"/>
          </a:xfrm>
        </p:grpSpPr>
        <p:sp>
          <p:nvSpPr>
            <p:cNvPr id="11" name="Rectangle 10"/>
            <p:cNvSpPr/>
            <p:nvPr/>
          </p:nvSpPr>
          <p:spPr>
            <a:xfrm>
              <a:off x="4797037" y="3074504"/>
              <a:ext cx="7044744" cy="3617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742950" lvl="1" indent="-285750">
                <a:buFont typeface="Arial" panose="020B0604020202020204" pitchFamily="34" charset="0"/>
                <a:buChar char="•"/>
              </a:pPr>
              <a:r>
                <a:rPr lang="el-GR" dirty="0"/>
                <a:t>Με βάση όσα έχω μελετήσει, εξηγώ ποια είναι η διαφορά μεταξύ καιρού και κλίματος. </a:t>
              </a:r>
            </a:p>
            <a:p>
              <a:pPr>
                <a:lnSpc>
                  <a:spcPct val="150000"/>
                </a:lnSpc>
              </a:pPr>
              <a:r>
                <a:rPr lang="el-GR" dirty="0"/>
                <a:t>…………………………………………………………………………………………………………………….</a:t>
              </a:r>
            </a:p>
            <a:p>
              <a:pPr>
                <a:lnSpc>
                  <a:spcPct val="150000"/>
                </a:lnSpc>
              </a:pPr>
              <a:r>
                <a:rPr lang="el-GR" dirty="0"/>
                <a:t>…………………………………………………………………………………………………………………….</a:t>
              </a:r>
            </a:p>
            <a:p>
              <a:pPr>
                <a:lnSpc>
                  <a:spcPct val="150000"/>
                </a:lnSpc>
              </a:pPr>
              <a:r>
                <a:rPr lang="el-GR" dirty="0"/>
                <a:t>…………………………………………………………………………………………………………………….</a:t>
              </a:r>
            </a:p>
            <a:p>
              <a:pPr>
                <a:lnSpc>
                  <a:spcPct val="150000"/>
                </a:lnSpc>
              </a:pPr>
              <a:r>
                <a:rPr lang="el-GR" dirty="0"/>
                <a:t>…………………………………………………………………………………………………………………….</a:t>
              </a:r>
            </a:p>
            <a:p>
              <a:pPr>
                <a:lnSpc>
                  <a:spcPct val="150000"/>
                </a:lnSpc>
              </a:pPr>
              <a:r>
                <a:rPr lang="el-GR" dirty="0"/>
                <a:t>…………………………………………………………………………………………………………………….</a:t>
              </a:r>
            </a:p>
            <a:p>
              <a:pPr>
                <a:lnSpc>
                  <a:spcPct val="150000"/>
                </a:lnSpc>
              </a:pPr>
              <a:r>
                <a:rPr lang="el-GR" dirty="0"/>
                <a:t>…………………………………………………………………………………………………………………….</a:t>
              </a:r>
            </a:p>
            <a:p>
              <a:pPr algn="ctr"/>
              <a:r>
                <a:rPr lang="el-GR" dirty="0"/>
                <a:t>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0941" y="3070050"/>
              <a:ext cx="427672" cy="600561"/>
            </a:xfrm>
            <a:prstGeom prst="rect">
              <a:avLst/>
            </a:prstGeom>
          </p:spPr>
        </p:pic>
      </p:grpSp>
      <p:sp>
        <p:nvSpPr>
          <p:cNvPr id="13" name="Title 1">
            <a:extLst>
              <a:ext uri="{FF2B5EF4-FFF2-40B4-BE49-F238E27FC236}">
                <a16:creationId xmlns:a16="http://schemas.microsoft.com/office/drawing/2014/main" id="{1F5FD671-BB8F-41C0-8947-36524D0ACE32}"/>
              </a:ext>
            </a:extLst>
          </p:cNvPr>
          <p:cNvSpPr txBox="1">
            <a:spLocks/>
          </p:cNvSpPr>
          <p:nvPr/>
        </p:nvSpPr>
        <p:spPr>
          <a:xfrm>
            <a:off x="16567" y="60322"/>
            <a:ext cx="4038598" cy="456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u="sng"/>
              <a:t>Α. Καιρός ή κλίμα;</a:t>
            </a:r>
            <a:endParaRPr lang="en-CY" sz="3600" u="sng" dirty="0"/>
          </a:p>
        </p:txBody>
      </p:sp>
    </p:spTree>
    <p:extLst>
      <p:ext uri="{BB962C8B-B14F-4D97-AF65-F5344CB8AC3E}">
        <p14:creationId xmlns:p14="http://schemas.microsoft.com/office/powerpoint/2010/main" val="399684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81796" y="1389650"/>
            <a:ext cx="9659815" cy="2387600"/>
          </a:xfrm>
        </p:spPr>
        <p:txBody>
          <a:bodyPr>
            <a:normAutofit fontScale="90000"/>
          </a:bodyPr>
          <a:lstStyle/>
          <a:p>
            <a:r>
              <a:rPr lang="el-GR" sz="3600" b="1" u="sng" dirty="0"/>
              <a:t>Γεωγραφική διερεύνηση: </a:t>
            </a:r>
            <a:br>
              <a:rPr lang="el-GR" sz="3200" b="1" u="sng" dirty="0"/>
            </a:br>
            <a:br>
              <a:rPr lang="el-GR" sz="3200" b="1" u="sng" dirty="0"/>
            </a:br>
            <a:r>
              <a:rPr lang="el-GR" sz="2900" b="1" dirty="0"/>
              <a:t>Μελετώ τα εργαλεία και περιγράφω </a:t>
            </a:r>
            <a:br>
              <a:rPr lang="el-GR" sz="2900" b="1" dirty="0"/>
            </a:br>
            <a:r>
              <a:rPr lang="el-GR" sz="2900" b="1" dirty="0"/>
              <a:t>πώς είναι το κλίμα και η βλάστηση της Ευρώπης.</a:t>
            </a:r>
            <a:br>
              <a:rPr lang="el-GR" sz="3100" b="1" u="sng" dirty="0"/>
            </a:br>
            <a:br>
              <a:rPr lang="el-GR" sz="3100" b="1" u="sng" dirty="0"/>
            </a:br>
            <a:endParaRPr lang="el-GR" sz="3100" dirty="0"/>
          </a:p>
        </p:txBody>
      </p:sp>
      <p:sp>
        <p:nvSpPr>
          <p:cNvPr id="3" name="Content Placeholder 2"/>
          <p:cNvSpPr>
            <a:spLocks noGrp="1"/>
          </p:cNvSpPr>
          <p:nvPr>
            <p:ph type="subTitle" idx="1"/>
          </p:nvPr>
        </p:nvSpPr>
        <p:spPr/>
        <p:txBody>
          <a:bodyPr/>
          <a:lstStyle/>
          <a:p>
            <a:pPr marL="342900" indent="-342900">
              <a:buFont typeface="Wingdings" panose="05000000000000000000" pitchFamily="2" charset="2"/>
              <a:buChar char="Ø"/>
            </a:pPr>
            <a:r>
              <a:rPr lang="el-GR" i="1" dirty="0"/>
              <a:t>Σε ποια θερμική ζώνη βρίσκεται η Ευρώπη;</a:t>
            </a:r>
          </a:p>
          <a:p>
            <a:pPr marL="342900" indent="-342900">
              <a:buFont typeface="Wingdings" panose="05000000000000000000" pitchFamily="2" charset="2"/>
              <a:buChar char="Ø"/>
            </a:pPr>
            <a:r>
              <a:rPr lang="el-GR" i="1" dirty="0"/>
              <a:t>Ποια είδη κλίματος επικρατούν (υπάρχουν) στη ζώνη αυτή;</a:t>
            </a:r>
          </a:p>
          <a:p>
            <a:pPr marL="342900" indent="-342900">
              <a:buFont typeface="Wingdings" panose="05000000000000000000" pitchFamily="2" charset="2"/>
              <a:buChar char="Ø"/>
            </a:pPr>
            <a:r>
              <a:rPr lang="el-GR" i="1" dirty="0"/>
              <a:t>Πώς είναι η βλάστηση στις διάφορες περιοχές της Ευρώπης;</a:t>
            </a:r>
          </a:p>
        </p:txBody>
      </p:sp>
      <p:sp>
        <p:nvSpPr>
          <p:cNvPr id="2" name="Rectangle 1"/>
          <p:cNvSpPr/>
          <p:nvPr/>
        </p:nvSpPr>
        <p:spPr>
          <a:xfrm>
            <a:off x="11019696" y="-4952"/>
            <a:ext cx="1219200" cy="3988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i="1" dirty="0"/>
              <a:t>Μάθημα 2</a:t>
            </a:r>
          </a:p>
        </p:txBody>
      </p:sp>
    </p:spTree>
    <p:extLst>
      <p:ext uri="{BB962C8B-B14F-4D97-AF65-F5344CB8AC3E}">
        <p14:creationId xmlns:p14="http://schemas.microsoft.com/office/powerpoint/2010/main" val="343858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791"/>
            <a:ext cx="8680174" cy="543777"/>
          </a:xfrm>
        </p:spPr>
        <p:txBody>
          <a:bodyPr>
            <a:normAutofit/>
          </a:bodyPr>
          <a:lstStyle/>
          <a:p>
            <a:pPr marL="342900" indent="-342900">
              <a:buFont typeface="Wingdings" panose="05000000000000000000" pitchFamily="2" charset="2"/>
              <a:buChar char="Ø"/>
            </a:pPr>
            <a:r>
              <a:rPr lang="el-GR" sz="2200" b="1" dirty="0">
                <a:solidFill>
                  <a:srgbClr val="FF3300"/>
                </a:solidFill>
              </a:rPr>
              <a:t>Ποιες είναι οι θερμικές ζώνες της Γης;  </a:t>
            </a:r>
            <a:r>
              <a:rPr lang="el-GR" sz="2200" dirty="0">
                <a:solidFill>
                  <a:srgbClr val="FF3300"/>
                </a:solidFill>
              </a:rPr>
              <a:t>Σύρε τα ονόματα δίπλα στα βέλη</a:t>
            </a:r>
            <a:r>
              <a:rPr lang="el-GR" sz="2200" b="1" dirty="0">
                <a:solidFill>
                  <a:srgbClr val="FF3300"/>
                </a:solidFill>
              </a:rPr>
              <a:t>. </a:t>
            </a:r>
          </a:p>
        </p:txBody>
      </p:sp>
      <p:sp>
        <p:nvSpPr>
          <p:cNvPr id="3" name="Content Placeholder 2"/>
          <p:cNvSpPr>
            <a:spLocks noGrp="1"/>
          </p:cNvSpPr>
          <p:nvPr>
            <p:ph idx="1"/>
          </p:nvPr>
        </p:nvSpPr>
        <p:spPr>
          <a:xfrm>
            <a:off x="79888" y="1825625"/>
            <a:ext cx="12032221" cy="4997584"/>
          </a:xfrm>
        </p:spPr>
        <p:txBody>
          <a:bodyPr>
            <a:normAutofit fontScale="55000" lnSpcReduction="20000"/>
          </a:bodyPr>
          <a:lstStyle/>
          <a:p>
            <a:endParaRPr lang="el-GR" dirty="0"/>
          </a:p>
          <a:p>
            <a:endParaRPr lang="el-GR" dirty="0"/>
          </a:p>
          <a:p>
            <a:endParaRPr lang="el-GR" dirty="0"/>
          </a:p>
          <a:p>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sz="2300" b="1" dirty="0">
              <a:solidFill>
                <a:schemeClr val="accent2">
                  <a:lumMod val="50000"/>
                </a:schemeClr>
              </a:solidFill>
            </a:endParaRPr>
          </a:p>
          <a:p>
            <a:pPr marL="0" indent="0">
              <a:buNone/>
            </a:pPr>
            <a:r>
              <a:rPr lang="el-GR" sz="2500" dirty="0"/>
              <a:t>Πήγαινε στον σύνδεσμο </a:t>
            </a:r>
            <a:r>
              <a:rPr lang="en-US" sz="2500" dirty="0">
                <a:hlinkClick r:id="rId2"/>
              </a:rPr>
              <a:t>http://photodentro.edu.gr/v/item/ds/8521/2803</a:t>
            </a:r>
            <a:r>
              <a:rPr lang="el-GR" sz="2500" dirty="0"/>
              <a:t> για να μάθεις περισσότερα για τις θερμικές ζώνες της Γης και για να ελέγξεις αν τοποθέτησες σωστά τα ονόματα.   </a:t>
            </a:r>
          </a:p>
          <a:p>
            <a:pPr marL="0" indent="0">
              <a:buNone/>
            </a:pPr>
            <a:endParaRPr lang="el-GR" dirty="0"/>
          </a:p>
        </p:txBody>
      </p:sp>
      <p:sp>
        <p:nvSpPr>
          <p:cNvPr id="12" name="Oval 11"/>
          <p:cNvSpPr/>
          <p:nvPr/>
        </p:nvSpPr>
        <p:spPr>
          <a:xfrm>
            <a:off x="9896944" y="301669"/>
            <a:ext cx="2215166" cy="6272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a:t>ΘΕΡΜΗ ΖΩΝΗ</a:t>
            </a:r>
          </a:p>
          <a:p>
            <a:pPr algn="ctr"/>
            <a:r>
              <a:rPr lang="el-GR" b="1" dirty="0"/>
              <a:t>Τροπική</a:t>
            </a:r>
          </a:p>
        </p:txBody>
      </p:sp>
      <p:sp>
        <p:nvSpPr>
          <p:cNvPr id="13" name="Oval 12"/>
          <p:cNvSpPr/>
          <p:nvPr/>
        </p:nvSpPr>
        <p:spPr>
          <a:xfrm>
            <a:off x="9896946" y="1017884"/>
            <a:ext cx="2215166" cy="632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ΨΥΧΡΗ ΖΩΝΗ</a:t>
            </a:r>
          </a:p>
          <a:p>
            <a:pPr algn="ctr"/>
            <a:r>
              <a:rPr lang="el-GR" b="1" dirty="0">
                <a:solidFill>
                  <a:schemeClr val="tx1"/>
                </a:solidFill>
              </a:rPr>
              <a:t>Πολική</a:t>
            </a:r>
          </a:p>
        </p:txBody>
      </p:sp>
      <p:sp>
        <p:nvSpPr>
          <p:cNvPr id="14" name="Oval 13"/>
          <p:cNvSpPr/>
          <p:nvPr/>
        </p:nvSpPr>
        <p:spPr>
          <a:xfrm>
            <a:off x="9896945" y="1732386"/>
            <a:ext cx="2215166" cy="577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ΨΥΧΡΗ ΖΩΝΗ</a:t>
            </a:r>
          </a:p>
          <a:p>
            <a:pPr algn="ctr"/>
            <a:r>
              <a:rPr lang="el-GR" b="1" dirty="0">
                <a:solidFill>
                  <a:schemeClr val="tx1"/>
                </a:solidFill>
              </a:rPr>
              <a:t>Πολική</a:t>
            </a:r>
          </a:p>
        </p:txBody>
      </p:sp>
      <p:sp>
        <p:nvSpPr>
          <p:cNvPr id="15" name="Oval 14"/>
          <p:cNvSpPr/>
          <p:nvPr/>
        </p:nvSpPr>
        <p:spPr>
          <a:xfrm>
            <a:off x="9905707" y="2408228"/>
            <a:ext cx="2215166" cy="63281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ΗΠΙΑ ΖΩΝΗ</a:t>
            </a:r>
          </a:p>
          <a:p>
            <a:pPr algn="ctr"/>
            <a:r>
              <a:rPr lang="el-GR" b="1" dirty="0">
                <a:solidFill>
                  <a:schemeClr val="tx1"/>
                </a:solidFill>
              </a:rPr>
              <a:t>Εύκρατη</a:t>
            </a:r>
          </a:p>
        </p:txBody>
      </p:sp>
      <p:sp>
        <p:nvSpPr>
          <p:cNvPr id="16" name="Oval 15"/>
          <p:cNvSpPr/>
          <p:nvPr/>
        </p:nvSpPr>
        <p:spPr>
          <a:xfrm>
            <a:off x="9903991" y="3137465"/>
            <a:ext cx="2215166" cy="63281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ΗΠΙΑ ΖΩΝΗ</a:t>
            </a:r>
          </a:p>
          <a:p>
            <a:pPr algn="ctr"/>
            <a:r>
              <a:rPr lang="el-GR" b="1" dirty="0">
                <a:solidFill>
                  <a:schemeClr val="tx1"/>
                </a:solidFill>
              </a:rPr>
              <a:t>Εύκρατη</a:t>
            </a:r>
          </a:p>
        </p:txBody>
      </p:sp>
      <p:grpSp>
        <p:nvGrpSpPr>
          <p:cNvPr id="6" name="Group 5">
            <a:extLst>
              <a:ext uri="{FF2B5EF4-FFF2-40B4-BE49-F238E27FC236}">
                <a16:creationId xmlns:a16="http://schemas.microsoft.com/office/drawing/2014/main" id="{46CD3C95-5D27-430D-8AC1-7C3D59F6D7AC}"/>
              </a:ext>
            </a:extLst>
          </p:cNvPr>
          <p:cNvGrpSpPr>
            <a:grpSpLocks noChangeAspect="1"/>
          </p:cNvGrpSpPr>
          <p:nvPr/>
        </p:nvGrpSpPr>
        <p:grpSpPr>
          <a:xfrm>
            <a:off x="400876" y="943582"/>
            <a:ext cx="5816644" cy="4767900"/>
            <a:chOff x="838199" y="602903"/>
            <a:chExt cx="6251620" cy="512445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602903"/>
              <a:ext cx="5295900" cy="5124450"/>
            </a:xfrm>
            <a:prstGeom prst="rect">
              <a:avLst/>
            </a:prstGeom>
          </p:spPr>
        </p:pic>
        <p:sp>
          <p:nvSpPr>
            <p:cNvPr id="5" name="Right Arrow 4"/>
            <p:cNvSpPr/>
            <p:nvPr/>
          </p:nvSpPr>
          <p:spPr>
            <a:xfrm>
              <a:off x="4144314" y="602903"/>
              <a:ext cx="2884867"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Arrow 6"/>
            <p:cNvSpPr/>
            <p:nvPr/>
          </p:nvSpPr>
          <p:spPr>
            <a:xfrm>
              <a:off x="5239018" y="1401972"/>
              <a:ext cx="1790163" cy="204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ight Arrow 7"/>
            <p:cNvSpPr/>
            <p:nvPr/>
          </p:nvSpPr>
          <p:spPr>
            <a:xfrm>
              <a:off x="6050387" y="3143025"/>
              <a:ext cx="1039432" cy="251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5215943" y="4679781"/>
              <a:ext cx="1790163" cy="20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4121239" y="5434784"/>
              <a:ext cx="2884867" cy="23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ounded Rectangle 16"/>
            <p:cNvSpPr/>
            <p:nvPr/>
          </p:nvSpPr>
          <p:spPr>
            <a:xfrm>
              <a:off x="2099256" y="991673"/>
              <a:ext cx="1184857" cy="289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ΕΥΡΩΠΗ</a:t>
              </a:r>
            </a:p>
          </p:txBody>
        </p:sp>
        <p:sp>
          <p:nvSpPr>
            <p:cNvPr id="18" name="Right Brace 17"/>
            <p:cNvSpPr/>
            <p:nvPr/>
          </p:nvSpPr>
          <p:spPr>
            <a:xfrm>
              <a:off x="5839762" y="2175681"/>
              <a:ext cx="345851" cy="212389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
        <p:nvSpPr>
          <p:cNvPr id="20" name="Title 1">
            <a:extLst>
              <a:ext uri="{FF2B5EF4-FFF2-40B4-BE49-F238E27FC236}">
                <a16:creationId xmlns:a16="http://schemas.microsoft.com/office/drawing/2014/main" id="{6E6FBA78-5370-40DA-944B-CA0CE1D135FE}"/>
              </a:ext>
            </a:extLst>
          </p:cNvPr>
          <p:cNvSpPr txBox="1">
            <a:spLocks/>
          </p:cNvSpPr>
          <p:nvPr/>
        </p:nvSpPr>
        <p:spPr>
          <a:xfrm>
            <a:off x="-36442" y="7314"/>
            <a:ext cx="5483085" cy="42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u="sng" dirty="0"/>
              <a:t>Β. Θερμικές ζώνες της Γης</a:t>
            </a:r>
            <a:endParaRPr lang="en-CY" sz="3600" u="sng" dirty="0"/>
          </a:p>
        </p:txBody>
      </p:sp>
      <p:sp>
        <p:nvSpPr>
          <p:cNvPr id="11" name="Rectangle: Rounded Corners 10">
            <a:extLst>
              <a:ext uri="{FF2B5EF4-FFF2-40B4-BE49-F238E27FC236}">
                <a16:creationId xmlns:a16="http://schemas.microsoft.com/office/drawing/2014/main" id="{EB3AD53E-D5AC-40D9-9CFF-4B8639AE866B}"/>
              </a:ext>
            </a:extLst>
          </p:cNvPr>
          <p:cNvSpPr/>
          <p:nvPr/>
        </p:nvSpPr>
        <p:spPr>
          <a:xfrm>
            <a:off x="79888" y="5869937"/>
            <a:ext cx="12032222" cy="503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buFont typeface="Arial" panose="020B0604020202020204" pitchFamily="34" charset="0"/>
              <a:buChar char="•"/>
            </a:pPr>
            <a:r>
              <a:rPr lang="el-GR" dirty="0"/>
              <a:t>Σε ποια θερμική ζώνη βρίσκεται η Ευρώπη; ………………………………………………………………………………………………………………………………</a:t>
            </a:r>
            <a:endParaRPr lang="en-CY" dirty="0"/>
          </a:p>
        </p:txBody>
      </p:sp>
      <p:sp>
        <p:nvSpPr>
          <p:cNvPr id="21" name="Rectangle 20">
            <a:extLst>
              <a:ext uri="{FF2B5EF4-FFF2-40B4-BE49-F238E27FC236}">
                <a16:creationId xmlns:a16="http://schemas.microsoft.com/office/drawing/2014/main" id="{AD7598B5-34E1-41F2-90AD-0F8C83A697E8}"/>
              </a:ext>
            </a:extLst>
          </p:cNvPr>
          <p:cNvSpPr/>
          <p:nvPr/>
        </p:nvSpPr>
        <p:spPr>
          <a:xfrm>
            <a:off x="11160376" y="-89360"/>
            <a:ext cx="1219200" cy="3988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i="1" dirty="0"/>
              <a:t>Μάθημα 2</a:t>
            </a:r>
          </a:p>
        </p:txBody>
      </p:sp>
    </p:spTree>
    <p:extLst>
      <p:ext uri="{BB962C8B-B14F-4D97-AF65-F5344CB8AC3E}">
        <p14:creationId xmlns:p14="http://schemas.microsoft.com/office/powerpoint/2010/main" val="176929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08" y="428277"/>
            <a:ext cx="4930298" cy="6422409"/>
          </a:xfrm>
        </p:spPr>
        <p:txBody>
          <a:bodyPr/>
          <a:lstStyle/>
          <a:p>
            <a:pPr>
              <a:buFont typeface="Wingdings" panose="05000000000000000000" pitchFamily="2" charset="2"/>
              <a:buChar char="Ø"/>
            </a:pPr>
            <a:r>
              <a:rPr lang="el-GR" sz="2600" b="1" dirty="0">
                <a:latin typeface="+mj-lt"/>
              </a:rPr>
              <a:t>Πώς είναι το κλίμα της Ευρώπης;</a:t>
            </a:r>
          </a:p>
          <a:p>
            <a:r>
              <a:rPr lang="el-GR" sz="2000" b="1" i="1" dirty="0">
                <a:solidFill>
                  <a:schemeClr val="accent2">
                    <a:lumMod val="50000"/>
                  </a:schemeClr>
                </a:solidFill>
              </a:rPr>
              <a:t>Μελετώ τον χάρτη. Σκέφτομαι και παρατηρώ:</a:t>
            </a:r>
          </a:p>
          <a:p>
            <a:pPr>
              <a:lnSpc>
                <a:spcPct val="100000"/>
              </a:lnSpc>
              <a:buFont typeface="Wingdings" panose="05000000000000000000" pitchFamily="2" charset="2"/>
              <a:buChar char="ü"/>
            </a:pPr>
            <a:r>
              <a:rPr lang="el-GR" sz="2000" i="1" dirty="0">
                <a:solidFill>
                  <a:schemeClr val="accent2">
                    <a:lumMod val="50000"/>
                  </a:schemeClr>
                </a:solidFill>
              </a:rPr>
              <a:t>Τι είδους χάρτης είναι; (δες τίτλο)</a:t>
            </a:r>
          </a:p>
          <a:p>
            <a:pPr>
              <a:buFont typeface="Wingdings" panose="05000000000000000000" pitchFamily="2" charset="2"/>
              <a:buChar char="ü"/>
            </a:pPr>
            <a:r>
              <a:rPr lang="el-GR" sz="2000" i="1" dirty="0">
                <a:solidFill>
                  <a:schemeClr val="accent2">
                    <a:lumMod val="50000"/>
                  </a:schemeClr>
                </a:solidFill>
              </a:rPr>
              <a:t>Τι συμβολίζουν τα χρώματα στον χάρτη; (δες το υπόμνημα) </a:t>
            </a:r>
          </a:p>
          <a:p>
            <a:pPr marL="342900" indent="-342900">
              <a:buAutoNum type="arabicPeriod"/>
            </a:pPr>
            <a:r>
              <a:rPr lang="el-GR" sz="2200" b="1" i="1" dirty="0">
                <a:solidFill>
                  <a:srgbClr val="7030A0"/>
                </a:solidFill>
                <a:latin typeface="+mj-lt"/>
              </a:rPr>
              <a:t>Περιγράφω τι είδους κλίμα έχουν οι διάφορες περιοχές της Ευρώπης; </a:t>
            </a:r>
          </a:p>
          <a:p>
            <a:pPr marL="0" indent="0" algn="ctr">
              <a:buNone/>
            </a:pPr>
            <a:r>
              <a:rPr lang="el-GR" sz="1800" b="1" dirty="0"/>
              <a:t>(χρησιμοποιώ τις κατευθύνσεις του ορίζοντα)</a:t>
            </a:r>
          </a:p>
          <a:p>
            <a:pPr marL="0" indent="0">
              <a:buNone/>
            </a:pPr>
            <a:r>
              <a:rPr lang="el-GR" sz="1800" dirty="0"/>
              <a:t>π.χ. </a:t>
            </a:r>
            <a:r>
              <a:rPr lang="el-GR" sz="2000" i="1" dirty="0"/>
              <a:t>Οι </a:t>
            </a:r>
            <a:r>
              <a:rPr lang="el-GR" sz="2000" i="1" u="sng" dirty="0"/>
              <a:t>νότιες</a:t>
            </a:r>
            <a:r>
              <a:rPr lang="el-GR" sz="2000" i="1" dirty="0"/>
              <a:t> περιοχές της Ευρώπης έχουν </a:t>
            </a:r>
            <a:r>
              <a:rPr lang="el-GR" sz="2000" i="1" u="sng" dirty="0"/>
              <a:t>μεσογειακό κλίμα</a:t>
            </a:r>
            <a:r>
              <a:rPr lang="el-GR" sz="2000" i="1" dirty="0"/>
              <a:t>. </a:t>
            </a:r>
            <a:endParaRPr lang="en-US" sz="2000" i="1" dirty="0"/>
          </a:p>
          <a:p>
            <a:pPr marL="0" indent="0">
              <a:buNone/>
            </a:pPr>
            <a:r>
              <a:rPr lang="el-GR" sz="1800" dirty="0"/>
              <a:t>………………………………………………………………………………</a:t>
            </a:r>
          </a:p>
          <a:p>
            <a:pPr marL="0" indent="0">
              <a:buNone/>
            </a:pPr>
            <a:r>
              <a:rPr lang="el-GR" sz="1800" dirty="0"/>
              <a:t>………………………………………………………………………………</a:t>
            </a:r>
          </a:p>
          <a:p>
            <a:pPr marL="0" indent="0">
              <a:buNone/>
            </a:pPr>
            <a:r>
              <a:rPr lang="el-GR" sz="1800" dirty="0"/>
              <a:t>………………………………………………………………………………</a:t>
            </a:r>
          </a:p>
          <a:p>
            <a:pPr marL="0" indent="0">
              <a:buNone/>
            </a:pPr>
            <a:r>
              <a:rPr lang="el-GR" sz="1800" dirty="0"/>
              <a:t>………………………………………………………………………………</a:t>
            </a:r>
          </a:p>
          <a:p>
            <a:pPr marL="0" indent="0">
              <a:buNone/>
            </a:pPr>
            <a:r>
              <a:rPr lang="el-GR" sz="1800" dirty="0"/>
              <a:t>………………………………………………………………………………</a:t>
            </a:r>
          </a:p>
          <a:p>
            <a:pPr marL="0" indent="0">
              <a:buNone/>
            </a:pPr>
            <a:r>
              <a:rPr lang="el-GR" sz="1800" dirty="0"/>
              <a:t>………………………………………………………………………………</a:t>
            </a:r>
          </a:p>
        </p:txBody>
      </p:sp>
      <p:grpSp>
        <p:nvGrpSpPr>
          <p:cNvPr id="27" name="Group 26"/>
          <p:cNvGrpSpPr/>
          <p:nvPr/>
        </p:nvGrpSpPr>
        <p:grpSpPr>
          <a:xfrm>
            <a:off x="6438153" y="3595495"/>
            <a:ext cx="1263413" cy="1427983"/>
            <a:chOff x="10118" y="-108141"/>
            <a:chExt cx="1195263" cy="1905784"/>
          </a:xfrm>
        </p:grpSpPr>
        <p:sp>
          <p:nvSpPr>
            <p:cNvPr id="28" name="Rectangle 27"/>
            <p:cNvSpPr/>
            <p:nvPr/>
          </p:nvSpPr>
          <p:spPr>
            <a:xfrm>
              <a:off x="505649" y="-108141"/>
              <a:ext cx="231775" cy="560705"/>
            </a:xfrm>
            <a:prstGeom prst="rect">
              <a:avLst/>
            </a:prstGeom>
            <a:noFill/>
          </p:spPr>
          <p:txBody>
            <a:bodyPr wrap="square" lIns="91440" tIns="45720" rIns="91440" bIns="45720">
              <a:noAutofit/>
            </a:bodyPr>
            <a:lstStyle/>
            <a:p>
              <a:pPr algn="ctr">
                <a:spcAft>
                  <a:spcPts val="0"/>
                </a:spcAft>
              </a:pPr>
              <a:r>
                <a:rPr lang="en-US" sz="2800" b="1" kern="1200" dirty="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B</a:t>
              </a:r>
              <a:endParaRPr lang="el-GR" sz="1200" dirty="0">
                <a:effectLst/>
                <a:latin typeface="Times New Roman" panose="02020603050405020304" pitchFamily="18" charset="0"/>
                <a:ea typeface="Times New Roman" panose="02020603050405020304" pitchFamily="18" charset="0"/>
              </a:endParaRPr>
            </a:p>
          </p:txBody>
        </p:sp>
        <p:sp>
          <p:nvSpPr>
            <p:cNvPr id="29" name="Quad Arrow 28"/>
            <p:cNvSpPr>
              <a:spLocks noChangeAspect="1"/>
            </p:cNvSpPr>
            <p:nvPr/>
          </p:nvSpPr>
          <p:spPr>
            <a:xfrm>
              <a:off x="277700" y="452564"/>
              <a:ext cx="687673" cy="865749"/>
            </a:xfrm>
            <a:prstGeom prst="quadArrow">
              <a:avLst>
                <a:gd name="adj1" fmla="val 1298"/>
                <a:gd name="adj2" fmla="val 3332"/>
                <a:gd name="adj3" fmla="val 1565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l-GR" sz="1100">
                  <a:effectLst/>
                  <a:ea typeface="Times New Roman" panose="02020603050405020304" pitchFamily="18" charset="0"/>
                  <a:cs typeface="Times New Roman" panose="02020603050405020304" pitchFamily="18" charset="0"/>
                </a:rPr>
                <a:t> </a:t>
              </a:r>
              <a:endParaRPr lang="el-GR" sz="1100">
                <a:effectLst/>
                <a:ea typeface="Calibri" panose="020F0502020204030204" pitchFamily="34" charset="0"/>
                <a:cs typeface="Times New Roman" panose="02020603050405020304" pitchFamily="18" charset="0"/>
              </a:endParaRPr>
            </a:p>
          </p:txBody>
        </p:sp>
        <p:sp>
          <p:nvSpPr>
            <p:cNvPr id="30" name="Rectangle 29"/>
            <p:cNvSpPr/>
            <p:nvPr/>
          </p:nvSpPr>
          <p:spPr>
            <a:xfrm>
              <a:off x="484965" y="1236938"/>
              <a:ext cx="231775" cy="560705"/>
            </a:xfrm>
            <a:prstGeom prst="rect">
              <a:avLst/>
            </a:prstGeom>
            <a:noFill/>
          </p:spPr>
          <p:txBody>
            <a:bodyPr wrap="square" lIns="91440" tIns="45720" rIns="91440" bIns="45720">
              <a:noAutofit/>
            </a:bodyPr>
            <a:lstStyle/>
            <a:p>
              <a:pPr algn="ctr">
                <a:spcAft>
                  <a:spcPts val="0"/>
                </a:spcAft>
              </a:pPr>
              <a:r>
                <a:rPr lang="en-US" sz="2800" b="1" kern="120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N</a:t>
              </a:r>
              <a:endParaRPr lang="el-GR" sz="1200">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973606" y="625181"/>
              <a:ext cx="231775" cy="560705"/>
            </a:xfrm>
            <a:prstGeom prst="rect">
              <a:avLst/>
            </a:prstGeom>
            <a:noFill/>
          </p:spPr>
          <p:txBody>
            <a:bodyPr wrap="square" lIns="91440" tIns="45720" rIns="91440" bIns="45720">
              <a:noAutofit/>
            </a:bodyPr>
            <a:lstStyle/>
            <a:p>
              <a:pPr algn="ctr">
                <a:spcAft>
                  <a:spcPts val="0"/>
                </a:spcAft>
              </a:pPr>
              <a:r>
                <a:rPr lang="en-US" sz="2800" b="1" kern="120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A</a:t>
              </a:r>
              <a:endParaRPr lang="el-GR" sz="1200">
                <a:effectLst/>
                <a:latin typeface="Times New Roman" panose="02020603050405020304" pitchFamily="18" charset="0"/>
                <a:ea typeface="Times New Roman" panose="02020603050405020304" pitchFamily="18" charset="0"/>
              </a:endParaRPr>
            </a:p>
          </p:txBody>
        </p:sp>
        <p:sp>
          <p:nvSpPr>
            <p:cNvPr id="32" name="Rectangle 31"/>
            <p:cNvSpPr/>
            <p:nvPr/>
          </p:nvSpPr>
          <p:spPr>
            <a:xfrm>
              <a:off x="10118" y="643753"/>
              <a:ext cx="231775" cy="560705"/>
            </a:xfrm>
            <a:prstGeom prst="rect">
              <a:avLst/>
            </a:prstGeom>
            <a:noFill/>
          </p:spPr>
          <p:txBody>
            <a:bodyPr wrap="square" lIns="91440" tIns="45720" rIns="91440" bIns="45720">
              <a:noAutofit/>
            </a:bodyPr>
            <a:lstStyle/>
            <a:p>
              <a:pPr algn="ctr">
                <a:spcAft>
                  <a:spcPts val="0"/>
                </a:spcAft>
              </a:pPr>
              <a:r>
                <a:rPr lang="el-GR" sz="2800" b="1" kern="1200">
                  <a:ln>
                    <a:noFill/>
                  </a:ln>
                  <a:effectLst>
                    <a:outerShdw blurRad="69850" dist="43180" dir="5400000" sx="0" sy="0">
                      <a:srgbClr val="000000">
                        <a:alpha val="65000"/>
                      </a:srgbClr>
                    </a:outerShdw>
                  </a:effectLst>
                  <a:latin typeface="Calibri" panose="020F0502020204030204" pitchFamily="34" charset="0"/>
                  <a:ea typeface="Times New Roman" panose="02020603050405020304" pitchFamily="18" charset="0"/>
                  <a:cs typeface="Times New Roman" panose="02020603050405020304" pitchFamily="18" charset="0"/>
                </a:rPr>
                <a:t>Δ</a:t>
              </a:r>
              <a:endParaRPr lang="el-GR" sz="1200">
                <a:effectLst/>
                <a:latin typeface="Times New Roman" panose="02020603050405020304" pitchFamily="18" charset="0"/>
                <a:ea typeface="Times New Roman" panose="02020603050405020304" pitchFamily="18" charset="0"/>
              </a:endParaRPr>
            </a:p>
          </p:txBody>
        </p:sp>
      </p:grpSp>
      <p:sp>
        <p:nvSpPr>
          <p:cNvPr id="13" name="Title 1">
            <a:extLst>
              <a:ext uri="{FF2B5EF4-FFF2-40B4-BE49-F238E27FC236}">
                <a16:creationId xmlns:a16="http://schemas.microsoft.com/office/drawing/2014/main" id="{271CFBA2-44ED-4922-B648-694C2E82972F}"/>
              </a:ext>
            </a:extLst>
          </p:cNvPr>
          <p:cNvSpPr txBox="1">
            <a:spLocks/>
          </p:cNvSpPr>
          <p:nvPr/>
        </p:nvSpPr>
        <p:spPr>
          <a:xfrm>
            <a:off x="-36442" y="7314"/>
            <a:ext cx="6998380" cy="420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u="sng" dirty="0"/>
              <a:t>Γ. Κλίμα και Βλάστηση της Ευρώπης</a:t>
            </a:r>
            <a:endParaRPr lang="en-CY" sz="3600" u="sng" dirty="0"/>
          </a:p>
        </p:txBody>
      </p:sp>
      <p:grpSp>
        <p:nvGrpSpPr>
          <p:cNvPr id="4" name="Group 3">
            <a:extLst>
              <a:ext uri="{FF2B5EF4-FFF2-40B4-BE49-F238E27FC236}">
                <a16:creationId xmlns:a16="http://schemas.microsoft.com/office/drawing/2014/main" id="{83741A29-74E3-4AB6-BA65-90E237E9DF2C}"/>
              </a:ext>
            </a:extLst>
          </p:cNvPr>
          <p:cNvGrpSpPr/>
          <p:nvPr/>
        </p:nvGrpSpPr>
        <p:grpSpPr>
          <a:xfrm>
            <a:off x="4883739" y="424068"/>
            <a:ext cx="7284819" cy="6367865"/>
            <a:chOff x="4883739" y="424068"/>
            <a:chExt cx="7284819" cy="6367865"/>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83739" y="509907"/>
              <a:ext cx="7284819" cy="6282026"/>
            </a:xfrm>
            <a:prstGeom prst="rect">
              <a:avLst/>
            </a:prstGeom>
            <a:ln>
              <a:solidFill>
                <a:schemeClr val="tx1"/>
              </a:solidFill>
            </a:ln>
          </p:spPr>
        </p:pic>
        <p:sp>
          <p:nvSpPr>
            <p:cNvPr id="2" name="Rectangle 1">
              <a:extLst>
                <a:ext uri="{FF2B5EF4-FFF2-40B4-BE49-F238E27FC236}">
                  <a16:creationId xmlns:a16="http://schemas.microsoft.com/office/drawing/2014/main" id="{D34C6F97-B48F-45E4-90C8-771E23959575}"/>
                </a:ext>
              </a:extLst>
            </p:cNvPr>
            <p:cNvSpPr/>
            <p:nvPr/>
          </p:nvSpPr>
          <p:spPr>
            <a:xfrm>
              <a:off x="9369286" y="424068"/>
              <a:ext cx="2796208" cy="307777"/>
            </a:xfrm>
            <a:prstGeom prst="rect">
              <a:avLst/>
            </a:prstGeom>
          </p:spPr>
          <p:txBody>
            <a:bodyPr wrap="square">
              <a:spAutoFit/>
            </a:bodyPr>
            <a:lstStyle/>
            <a:p>
              <a:pPr>
                <a:spcAft>
                  <a:spcPts val="0"/>
                </a:spcAft>
              </a:pPr>
              <a:r>
                <a:rPr lang="en-US" sz="1400" dirty="0">
                  <a:solidFill>
                    <a:srgbClr val="1F497D"/>
                  </a:solidFill>
                  <a:latin typeface="Calibri" panose="020F0502020204030204" pitchFamily="34" charset="0"/>
                  <a:ea typeface="Calibri" panose="020F0502020204030204" pitchFamily="34" charset="0"/>
                </a:rPr>
                <a:t>Copyright: SELAS PUBLICATIONS LTD</a:t>
              </a:r>
              <a:endParaRPr lang="en-CY" sz="14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68806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4894325" cy="6020288"/>
          </a:xfrm>
        </p:spPr>
        <p:txBody>
          <a:bodyPr>
            <a:normAutofit fontScale="85000" lnSpcReduction="10000"/>
          </a:bodyPr>
          <a:lstStyle/>
          <a:p>
            <a:r>
              <a:rPr lang="el-GR" sz="2400" b="1" i="1" dirty="0">
                <a:solidFill>
                  <a:schemeClr val="accent2">
                    <a:lumMod val="50000"/>
                  </a:schemeClr>
                </a:solidFill>
              </a:rPr>
              <a:t>Μελετώ τον χάρτη. Σκέφτομαι και παρατηρώ:</a:t>
            </a:r>
          </a:p>
          <a:p>
            <a:pPr>
              <a:lnSpc>
                <a:spcPct val="100000"/>
              </a:lnSpc>
              <a:buFont typeface="Wingdings" panose="05000000000000000000" pitchFamily="2" charset="2"/>
              <a:buChar char="ü"/>
            </a:pPr>
            <a:r>
              <a:rPr lang="el-GR" sz="2400" i="1" dirty="0">
                <a:solidFill>
                  <a:schemeClr val="accent2">
                    <a:lumMod val="50000"/>
                  </a:schemeClr>
                </a:solidFill>
              </a:rPr>
              <a:t>Τι είδους χάρτης είναι; (δες τίτλο)</a:t>
            </a:r>
          </a:p>
          <a:p>
            <a:pPr>
              <a:buFont typeface="Wingdings" panose="05000000000000000000" pitchFamily="2" charset="2"/>
              <a:buChar char="ü"/>
            </a:pPr>
            <a:r>
              <a:rPr lang="el-GR" sz="2400" i="1" dirty="0">
                <a:solidFill>
                  <a:schemeClr val="accent2">
                    <a:lumMod val="50000"/>
                  </a:schemeClr>
                </a:solidFill>
              </a:rPr>
              <a:t>Τι συμβολίζουν τα χρώματα στον χάρτη; (δες το υπόμνημα) </a:t>
            </a:r>
          </a:p>
          <a:p>
            <a:pPr marL="342900" indent="-342900">
              <a:buAutoNum type="arabicPeriod"/>
            </a:pPr>
            <a:r>
              <a:rPr lang="el-GR" sz="2600" b="1" i="1" dirty="0">
                <a:solidFill>
                  <a:srgbClr val="7030A0"/>
                </a:solidFill>
                <a:latin typeface="+mj-lt"/>
              </a:rPr>
              <a:t>Περιγράφω τι είδους βλάστηση</a:t>
            </a:r>
          </a:p>
          <a:p>
            <a:pPr marL="0" indent="0">
              <a:buNone/>
            </a:pPr>
            <a:r>
              <a:rPr lang="el-GR" sz="2600" b="1" i="1" dirty="0">
                <a:solidFill>
                  <a:srgbClr val="7030A0"/>
                </a:solidFill>
                <a:latin typeface="+mj-lt"/>
              </a:rPr>
              <a:t>συναντάμε σε κάθε τύπο κλίματος. </a:t>
            </a:r>
          </a:p>
          <a:p>
            <a:pPr marL="0" indent="0">
              <a:buNone/>
            </a:pPr>
            <a:r>
              <a:rPr lang="el-GR" sz="2300" dirty="0"/>
              <a:t>(παρατηρώ και τους δύο χάρτες – κλίμα και βλάστηση - και να αναφέρω για κάθε τύπο κλίματος ποιο είδος βλάστησης αντιστοιχεί)</a:t>
            </a:r>
          </a:p>
          <a:p>
            <a:pPr marL="0" indent="0">
              <a:buNone/>
            </a:pPr>
            <a:r>
              <a:rPr lang="el-GR" sz="2300" b="1" i="1" dirty="0">
                <a:latin typeface="+mj-lt"/>
              </a:rPr>
              <a:t>π.χ. Μεσογειακό κλίμα-μεσογειακή βλάστηση</a:t>
            </a:r>
            <a:endParaRPr lang="el-GR" sz="2300" b="1" i="1" dirty="0">
              <a:solidFill>
                <a:srgbClr val="7030A0"/>
              </a:solidFill>
              <a:latin typeface="+mj-lt"/>
            </a:endParaRP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a:p>
            <a:pPr marL="0" indent="0">
              <a:lnSpc>
                <a:spcPct val="110000"/>
              </a:lnSpc>
              <a:buNone/>
            </a:pPr>
            <a:r>
              <a:rPr lang="el-GR" sz="2000" dirty="0"/>
              <a:t>………………………………………………………………………………</a:t>
            </a:r>
          </a:p>
        </p:txBody>
      </p:sp>
      <p:sp>
        <p:nvSpPr>
          <p:cNvPr id="8" name="Rectangle 7"/>
          <p:cNvSpPr/>
          <p:nvPr/>
        </p:nvSpPr>
        <p:spPr>
          <a:xfrm>
            <a:off x="28136" y="6020288"/>
            <a:ext cx="12135469" cy="83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dirty="0"/>
              <a:t>Μελετώ τις σελίδες 96 – 97 στο βιβλίο μου και υπογραμμίζω τα χαρακτηριστικά του κάθε είδους βλάστησης που συναντάμε στις διάφορες περιοχές της Ευρώπης. </a:t>
            </a:r>
          </a:p>
          <a:p>
            <a:pPr marL="285750" indent="-285750">
              <a:buFont typeface="Wingdings" panose="05000000000000000000" pitchFamily="2" charset="2"/>
              <a:buChar char="Ø"/>
            </a:pPr>
            <a:r>
              <a:rPr lang="el-GR" dirty="0"/>
              <a:t>Αν το έχεις αφήσει στο σχολείο, ακολούθα τον σύνδεσμο: </a:t>
            </a:r>
            <a:r>
              <a:rPr lang="en-US" dirty="0">
                <a:hlinkClick r:id="rId2"/>
              </a:rPr>
              <a:t>http://archeia.moec.gov.cy/sd/247/geografia_e_dim.pdf</a:t>
            </a:r>
            <a:endParaRPr lang="el-GR" dirty="0"/>
          </a:p>
        </p:txBody>
      </p:sp>
      <p:grpSp>
        <p:nvGrpSpPr>
          <p:cNvPr id="4" name="Group 3">
            <a:extLst>
              <a:ext uri="{FF2B5EF4-FFF2-40B4-BE49-F238E27FC236}">
                <a16:creationId xmlns:a16="http://schemas.microsoft.com/office/drawing/2014/main" id="{7FC4DC75-6C4C-4E6D-BFA9-2D29505AF037}"/>
              </a:ext>
            </a:extLst>
          </p:cNvPr>
          <p:cNvGrpSpPr/>
          <p:nvPr/>
        </p:nvGrpSpPr>
        <p:grpSpPr>
          <a:xfrm>
            <a:off x="4990707" y="-28136"/>
            <a:ext cx="7318528" cy="6077380"/>
            <a:chOff x="4990707" y="-28136"/>
            <a:chExt cx="7318528" cy="6077380"/>
          </a:xfrm>
        </p:grpSpPr>
        <p:grpSp>
          <p:nvGrpSpPr>
            <p:cNvPr id="2" name="Group 1">
              <a:extLst>
                <a:ext uri="{FF2B5EF4-FFF2-40B4-BE49-F238E27FC236}">
                  <a16:creationId xmlns:a16="http://schemas.microsoft.com/office/drawing/2014/main" id="{6F58C73F-EBCC-48BC-BD61-DC92959282BF}"/>
                </a:ext>
              </a:extLst>
            </p:cNvPr>
            <p:cNvGrpSpPr/>
            <p:nvPr/>
          </p:nvGrpSpPr>
          <p:grpSpPr>
            <a:xfrm>
              <a:off x="4990707" y="28956"/>
              <a:ext cx="7224016" cy="6020288"/>
              <a:chOff x="4941478" y="-50560"/>
              <a:chExt cx="7224016" cy="6020288"/>
            </a:xfrm>
          </p:grpSpPr>
          <p:pic>
            <p:nvPicPr>
              <p:cNvPr id="7" name="Picture 6"/>
              <p:cNvPicPr>
                <a:picLocks noChangeAspect="1"/>
              </p:cNvPicPr>
              <p:nvPr/>
            </p:nvPicPr>
            <p:blipFill>
              <a:blip r:embed="rId3"/>
              <a:stretch>
                <a:fillRect/>
              </a:stretch>
            </p:blipFill>
            <p:spPr>
              <a:xfrm>
                <a:off x="4941478" y="-50560"/>
                <a:ext cx="7193991" cy="6020288"/>
              </a:xfrm>
              <a:prstGeom prst="rect">
                <a:avLst/>
              </a:prstGeom>
            </p:spPr>
          </p:pic>
          <p:sp>
            <p:nvSpPr>
              <p:cNvPr id="9" name="Rectangle 8">
                <a:extLst>
                  <a:ext uri="{FF2B5EF4-FFF2-40B4-BE49-F238E27FC236}">
                    <a16:creationId xmlns:a16="http://schemas.microsoft.com/office/drawing/2014/main" id="{5730340C-524C-4889-B6EF-8C518D52BD47}"/>
                  </a:ext>
                </a:extLst>
              </p:cNvPr>
              <p:cNvSpPr/>
              <p:nvPr/>
            </p:nvSpPr>
            <p:spPr>
              <a:xfrm>
                <a:off x="9369286" y="66262"/>
                <a:ext cx="2796208" cy="307777"/>
              </a:xfrm>
              <a:prstGeom prst="rect">
                <a:avLst/>
              </a:prstGeom>
            </p:spPr>
            <p:txBody>
              <a:bodyPr wrap="square">
                <a:spAutoFit/>
              </a:bodyPr>
              <a:lstStyle/>
              <a:p>
                <a:pPr>
                  <a:spcAft>
                    <a:spcPts val="0"/>
                  </a:spcAft>
                </a:pPr>
                <a:r>
                  <a:rPr lang="en-US" sz="1400" dirty="0">
                    <a:solidFill>
                      <a:srgbClr val="1F497D"/>
                    </a:solidFill>
                    <a:latin typeface="Calibri" panose="020F0502020204030204" pitchFamily="34" charset="0"/>
                    <a:ea typeface="Calibri" panose="020F0502020204030204" pitchFamily="34" charset="0"/>
                  </a:rPr>
                  <a:t>Copyright: SELAS PUBLICATIONS LTD</a:t>
                </a:r>
                <a:endParaRPr lang="en-CY" sz="1400" dirty="0">
                  <a:latin typeface="Calibri" panose="020F0502020204030204" pitchFamily="34" charset="0"/>
                  <a:ea typeface="Calibri" panose="020F0502020204030204" pitchFamily="34" charset="0"/>
                </a:endParaRPr>
              </a:p>
            </p:txBody>
          </p:sp>
        </p:grpSp>
        <p:sp>
          <p:nvSpPr>
            <p:cNvPr id="11" name="Rectangle 10">
              <a:extLst>
                <a:ext uri="{FF2B5EF4-FFF2-40B4-BE49-F238E27FC236}">
                  <a16:creationId xmlns:a16="http://schemas.microsoft.com/office/drawing/2014/main" id="{A896AAFD-9452-44D9-85FF-0C7387093037}"/>
                </a:ext>
              </a:extLst>
            </p:cNvPr>
            <p:cNvSpPr/>
            <p:nvPr/>
          </p:nvSpPr>
          <p:spPr>
            <a:xfrm>
              <a:off x="11240085" y="-28136"/>
              <a:ext cx="1069150" cy="225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i="1" dirty="0"/>
                <a:t>Μάθημα 3</a:t>
              </a:r>
            </a:p>
          </p:txBody>
        </p:sp>
      </p:grpSp>
    </p:spTree>
    <p:extLst>
      <p:ext uri="{BB962C8B-B14F-4D97-AF65-F5344CB8AC3E}">
        <p14:creationId xmlns:p14="http://schemas.microsoft.com/office/powerpoint/2010/main" val="306316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22"/>
            <a:ext cx="9959926" cy="734095"/>
          </a:xfrm>
        </p:spPr>
        <p:txBody>
          <a:bodyPr>
            <a:noAutofit/>
          </a:bodyPr>
          <a:lstStyle/>
          <a:p>
            <a:pPr marL="571500" indent="-571500">
              <a:buFont typeface="Wingdings" panose="05000000000000000000" pitchFamily="2" charset="2"/>
              <a:buChar char="Ø"/>
            </a:pPr>
            <a:r>
              <a:rPr lang="el-GR" sz="2600" b="1" dirty="0"/>
              <a:t>Ενώνω τις φωτογραφίες των ειδών βλάστησης, με τη σωστή περιοχή </a:t>
            </a:r>
            <a:br>
              <a:rPr lang="el-GR" sz="2600" b="1" dirty="0"/>
            </a:br>
            <a:r>
              <a:rPr lang="el-GR" sz="2600" b="1" dirty="0"/>
              <a:t>στον χάρτη της Ευρώπης. </a:t>
            </a:r>
          </a:p>
        </p:txBody>
      </p:sp>
      <p:pic>
        <p:nvPicPr>
          <p:cNvPr id="6" name="Content Placeholder 5"/>
          <p:cNvPicPr>
            <a:picLocks noGrp="1" noChangeAspect="1"/>
          </p:cNvPicPr>
          <p:nvPr>
            <p:ph idx="1"/>
          </p:nvPr>
        </p:nvPicPr>
        <p:blipFill>
          <a:blip r:embed="rId2"/>
          <a:stretch>
            <a:fillRect/>
          </a:stretch>
        </p:blipFill>
        <p:spPr>
          <a:xfrm>
            <a:off x="9407663" y="734096"/>
            <a:ext cx="2600325" cy="1695450"/>
          </a:xfrm>
          <a:prstGeom prst="rect">
            <a:avLst/>
          </a:prstGeom>
        </p:spPr>
      </p:pic>
      <p:pic>
        <p:nvPicPr>
          <p:cNvPr id="7" name="Picture 6"/>
          <p:cNvPicPr>
            <a:picLocks noChangeAspect="1"/>
          </p:cNvPicPr>
          <p:nvPr/>
        </p:nvPicPr>
        <p:blipFill>
          <a:blip r:embed="rId3"/>
          <a:stretch>
            <a:fillRect/>
          </a:stretch>
        </p:blipFill>
        <p:spPr>
          <a:xfrm>
            <a:off x="9407662" y="2629436"/>
            <a:ext cx="2600325" cy="2080260"/>
          </a:xfrm>
          <a:prstGeom prst="rect">
            <a:avLst/>
          </a:prstGeom>
        </p:spPr>
      </p:pic>
      <p:pic>
        <p:nvPicPr>
          <p:cNvPr id="8" name="Picture 7"/>
          <p:cNvPicPr>
            <a:picLocks noChangeAspect="1"/>
          </p:cNvPicPr>
          <p:nvPr/>
        </p:nvPicPr>
        <p:blipFill>
          <a:blip r:embed="rId4"/>
          <a:stretch>
            <a:fillRect/>
          </a:stretch>
        </p:blipFill>
        <p:spPr>
          <a:xfrm>
            <a:off x="242270" y="3071852"/>
            <a:ext cx="2628900" cy="1724025"/>
          </a:xfrm>
          <a:prstGeom prst="rect">
            <a:avLst/>
          </a:prstGeom>
        </p:spPr>
      </p:pic>
      <p:pic>
        <p:nvPicPr>
          <p:cNvPr id="9" name="Picture 8"/>
          <p:cNvPicPr>
            <a:picLocks noChangeAspect="1"/>
          </p:cNvPicPr>
          <p:nvPr/>
        </p:nvPicPr>
        <p:blipFill>
          <a:blip r:embed="rId5"/>
          <a:stretch>
            <a:fillRect/>
          </a:stretch>
        </p:blipFill>
        <p:spPr>
          <a:xfrm>
            <a:off x="257041" y="886361"/>
            <a:ext cx="2600325" cy="1743075"/>
          </a:xfrm>
          <a:prstGeom prst="rect">
            <a:avLst/>
          </a:prstGeom>
        </p:spPr>
      </p:pic>
      <p:pic>
        <p:nvPicPr>
          <p:cNvPr id="10" name="Picture 9"/>
          <p:cNvPicPr>
            <a:picLocks noChangeAspect="1"/>
          </p:cNvPicPr>
          <p:nvPr/>
        </p:nvPicPr>
        <p:blipFill>
          <a:blip r:embed="rId6"/>
          <a:stretch>
            <a:fillRect/>
          </a:stretch>
        </p:blipFill>
        <p:spPr>
          <a:xfrm>
            <a:off x="9465030" y="4816513"/>
            <a:ext cx="2563875" cy="1908000"/>
          </a:xfrm>
          <a:prstGeom prst="rect">
            <a:avLst/>
          </a:prstGeom>
        </p:spPr>
      </p:pic>
      <p:grpSp>
        <p:nvGrpSpPr>
          <p:cNvPr id="4" name="Group 3">
            <a:extLst>
              <a:ext uri="{FF2B5EF4-FFF2-40B4-BE49-F238E27FC236}">
                <a16:creationId xmlns:a16="http://schemas.microsoft.com/office/drawing/2014/main" id="{2226D207-FBE5-49D9-881D-0FA87E4BB0EE}"/>
              </a:ext>
            </a:extLst>
          </p:cNvPr>
          <p:cNvGrpSpPr/>
          <p:nvPr/>
        </p:nvGrpSpPr>
        <p:grpSpPr>
          <a:xfrm>
            <a:off x="3304283" y="834493"/>
            <a:ext cx="5713831" cy="4781617"/>
            <a:chOff x="3304283" y="834493"/>
            <a:chExt cx="5713831" cy="4781617"/>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4283" y="834493"/>
              <a:ext cx="5713831" cy="4781617"/>
            </a:xfrm>
            <a:prstGeom prst="rect">
              <a:avLst/>
            </a:prstGeom>
          </p:spPr>
        </p:pic>
        <p:sp>
          <p:nvSpPr>
            <p:cNvPr id="12" name="Rectangle 11">
              <a:extLst>
                <a:ext uri="{FF2B5EF4-FFF2-40B4-BE49-F238E27FC236}">
                  <a16:creationId xmlns:a16="http://schemas.microsoft.com/office/drawing/2014/main" id="{92AB94E0-CFFA-4635-A9F0-977F78525B2C}"/>
                </a:ext>
              </a:extLst>
            </p:cNvPr>
            <p:cNvSpPr/>
            <p:nvPr/>
          </p:nvSpPr>
          <p:spPr>
            <a:xfrm>
              <a:off x="6221906" y="834493"/>
              <a:ext cx="2796208" cy="307777"/>
            </a:xfrm>
            <a:prstGeom prst="rect">
              <a:avLst/>
            </a:prstGeom>
          </p:spPr>
          <p:txBody>
            <a:bodyPr wrap="square">
              <a:spAutoFit/>
            </a:bodyPr>
            <a:lstStyle/>
            <a:p>
              <a:pPr>
                <a:spcAft>
                  <a:spcPts val="0"/>
                </a:spcAft>
              </a:pPr>
              <a:r>
                <a:rPr lang="en-US" sz="1400" dirty="0">
                  <a:solidFill>
                    <a:srgbClr val="1F497D"/>
                  </a:solidFill>
                  <a:latin typeface="Calibri" panose="020F0502020204030204" pitchFamily="34" charset="0"/>
                  <a:ea typeface="Calibri" panose="020F0502020204030204" pitchFamily="34" charset="0"/>
                </a:rPr>
                <a:t>Copyright: SELAS PUBLICATIONS LTD</a:t>
              </a:r>
              <a:endParaRPr lang="en-CY" sz="1400" dirty="0">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41067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843</Words>
  <Application>Microsoft Office PowerPoint</Application>
  <PresentationFormat>Widescreen</PresentationFormat>
  <Paragraphs>123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Μελετώ το κλίμα και τη βλάστηση της Ευρώπης</vt:lpstr>
      <vt:lpstr>Σημειώσεις για τον τρόπο εργασίας μου.</vt:lpstr>
      <vt:lpstr>Α. Καιρός ή κλίμα;</vt:lpstr>
      <vt:lpstr>PowerPoint Presentation</vt:lpstr>
      <vt:lpstr>Γεωγραφική διερεύνηση:   Μελετώ τα εργαλεία και περιγράφω  πώς είναι το κλίμα και η βλάστηση της Ευρώπης.  </vt:lpstr>
      <vt:lpstr>Ποιες είναι οι θερμικές ζώνες της Γης;  Σύρε τα ονόματα δίπλα στα βέλη. </vt:lpstr>
      <vt:lpstr>PowerPoint Presentation</vt:lpstr>
      <vt:lpstr>PowerPoint Presentation</vt:lpstr>
      <vt:lpstr>Ενώνω τις φωτογραφίες των ειδών βλάστησης, με τη σωστή περιοχή  στον χάρτη της Ευρώπης.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Ευρώπη- Κλίμα</dc:title>
  <dc:creator>user</dc:creator>
  <cp:lastModifiedBy>Theodora Damianou</cp:lastModifiedBy>
  <cp:revision>60</cp:revision>
  <dcterms:created xsi:type="dcterms:W3CDTF">2020-03-31T05:30:16Z</dcterms:created>
  <dcterms:modified xsi:type="dcterms:W3CDTF">2020-04-07T12:44:17Z</dcterms:modified>
</cp:coreProperties>
</file>